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76"/>
  </p:notesMasterIdLst>
  <p:sldIdLst>
    <p:sldId id="307" r:id="rId5"/>
    <p:sldId id="308" r:id="rId6"/>
    <p:sldId id="380" r:id="rId7"/>
    <p:sldId id="311" r:id="rId8"/>
    <p:sldId id="312" r:id="rId9"/>
    <p:sldId id="313" r:id="rId10"/>
    <p:sldId id="314" r:id="rId11"/>
    <p:sldId id="315" r:id="rId12"/>
    <p:sldId id="316" r:id="rId13"/>
    <p:sldId id="317" r:id="rId14"/>
    <p:sldId id="318" r:id="rId15"/>
    <p:sldId id="319" r:id="rId16"/>
    <p:sldId id="320" r:id="rId17"/>
    <p:sldId id="321" r:id="rId18"/>
    <p:sldId id="322" r:id="rId19"/>
    <p:sldId id="323" r:id="rId20"/>
    <p:sldId id="324" r:id="rId21"/>
    <p:sldId id="325" r:id="rId22"/>
    <p:sldId id="326" r:id="rId23"/>
    <p:sldId id="327" r:id="rId24"/>
    <p:sldId id="328" r:id="rId25"/>
    <p:sldId id="329" r:id="rId26"/>
    <p:sldId id="330" r:id="rId27"/>
    <p:sldId id="331" r:id="rId28"/>
    <p:sldId id="332" r:id="rId29"/>
    <p:sldId id="333" r:id="rId30"/>
    <p:sldId id="334" r:id="rId31"/>
    <p:sldId id="335" r:id="rId32"/>
    <p:sldId id="336" r:id="rId33"/>
    <p:sldId id="337" r:id="rId34"/>
    <p:sldId id="338" r:id="rId35"/>
    <p:sldId id="339" r:id="rId36"/>
    <p:sldId id="340" r:id="rId37"/>
    <p:sldId id="341" r:id="rId38"/>
    <p:sldId id="342" r:id="rId39"/>
    <p:sldId id="343" r:id="rId40"/>
    <p:sldId id="344" r:id="rId41"/>
    <p:sldId id="345" r:id="rId42"/>
    <p:sldId id="346" r:id="rId43"/>
    <p:sldId id="347" r:id="rId44"/>
    <p:sldId id="348" r:id="rId45"/>
    <p:sldId id="349" r:id="rId46"/>
    <p:sldId id="350" r:id="rId47"/>
    <p:sldId id="351" r:id="rId48"/>
    <p:sldId id="352" r:id="rId49"/>
    <p:sldId id="353" r:id="rId50"/>
    <p:sldId id="354" r:id="rId51"/>
    <p:sldId id="355" r:id="rId52"/>
    <p:sldId id="356" r:id="rId53"/>
    <p:sldId id="357" r:id="rId54"/>
    <p:sldId id="358" r:id="rId55"/>
    <p:sldId id="359" r:id="rId56"/>
    <p:sldId id="360" r:id="rId57"/>
    <p:sldId id="361" r:id="rId58"/>
    <p:sldId id="362" r:id="rId59"/>
    <p:sldId id="363" r:id="rId60"/>
    <p:sldId id="364" r:id="rId61"/>
    <p:sldId id="365" r:id="rId62"/>
    <p:sldId id="366" r:id="rId63"/>
    <p:sldId id="367" r:id="rId64"/>
    <p:sldId id="368" r:id="rId65"/>
    <p:sldId id="369" r:id="rId66"/>
    <p:sldId id="370" r:id="rId67"/>
    <p:sldId id="371" r:id="rId68"/>
    <p:sldId id="372" r:id="rId69"/>
    <p:sldId id="373" r:id="rId70"/>
    <p:sldId id="374" r:id="rId71"/>
    <p:sldId id="375" r:id="rId72"/>
    <p:sldId id="376" r:id="rId73"/>
    <p:sldId id="377" r:id="rId74"/>
    <p:sldId id="378" r:id="rId75"/>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itchFamily="34" charset="0"/>
        <a:ea typeface="+mn-ea"/>
        <a:cs typeface="+mn-cs"/>
      </a:defRPr>
    </a:lvl1pPr>
    <a:lvl2pPr marL="457200" algn="l" rtl="0" eaLnBrk="0" fontAlgn="base" hangingPunct="0">
      <a:spcBef>
        <a:spcPct val="0"/>
      </a:spcBef>
      <a:spcAft>
        <a:spcPct val="0"/>
      </a:spcAft>
      <a:defRPr kern="1200">
        <a:solidFill>
          <a:schemeClr val="tx1"/>
        </a:solidFill>
        <a:latin typeface="Verdana" pitchFamily="34" charset="0"/>
        <a:ea typeface="+mn-ea"/>
        <a:cs typeface="+mn-cs"/>
      </a:defRPr>
    </a:lvl2pPr>
    <a:lvl3pPr marL="914400" algn="l" rtl="0" eaLnBrk="0" fontAlgn="base" hangingPunct="0">
      <a:spcBef>
        <a:spcPct val="0"/>
      </a:spcBef>
      <a:spcAft>
        <a:spcPct val="0"/>
      </a:spcAft>
      <a:defRPr kern="1200">
        <a:solidFill>
          <a:schemeClr val="tx1"/>
        </a:solidFill>
        <a:latin typeface="Verdana" pitchFamily="34" charset="0"/>
        <a:ea typeface="+mn-ea"/>
        <a:cs typeface="+mn-cs"/>
      </a:defRPr>
    </a:lvl3pPr>
    <a:lvl4pPr marL="1371600" algn="l" rtl="0" eaLnBrk="0" fontAlgn="base" hangingPunct="0">
      <a:spcBef>
        <a:spcPct val="0"/>
      </a:spcBef>
      <a:spcAft>
        <a:spcPct val="0"/>
      </a:spcAft>
      <a:defRPr kern="1200">
        <a:solidFill>
          <a:schemeClr val="tx1"/>
        </a:solidFill>
        <a:latin typeface="Verdana" pitchFamily="34" charset="0"/>
        <a:ea typeface="+mn-ea"/>
        <a:cs typeface="+mn-cs"/>
      </a:defRPr>
    </a:lvl4pPr>
    <a:lvl5pPr marL="1828800" algn="l" rtl="0" eaLnBrk="0" fontAlgn="base" hangingPunct="0">
      <a:spcBef>
        <a:spcPct val="0"/>
      </a:spcBef>
      <a:spcAft>
        <a:spcPct val="0"/>
      </a:spcAft>
      <a:defRPr kern="1200">
        <a:solidFill>
          <a:schemeClr val="tx1"/>
        </a:solidFill>
        <a:latin typeface="Verdana" pitchFamily="34" charset="0"/>
        <a:ea typeface="+mn-ea"/>
        <a:cs typeface="+mn-cs"/>
      </a:defRPr>
    </a:lvl5pPr>
    <a:lvl6pPr marL="2286000" algn="l" defTabSz="914400" rtl="0" eaLnBrk="1" latinLnBrk="0" hangingPunct="1">
      <a:defRPr kern="1200">
        <a:solidFill>
          <a:schemeClr val="tx1"/>
        </a:solidFill>
        <a:latin typeface="Verdana" pitchFamily="34" charset="0"/>
        <a:ea typeface="+mn-ea"/>
        <a:cs typeface="+mn-cs"/>
      </a:defRPr>
    </a:lvl6pPr>
    <a:lvl7pPr marL="2743200" algn="l" defTabSz="914400" rtl="0" eaLnBrk="1" latinLnBrk="0" hangingPunct="1">
      <a:defRPr kern="1200">
        <a:solidFill>
          <a:schemeClr val="tx1"/>
        </a:solidFill>
        <a:latin typeface="Verdana" pitchFamily="34" charset="0"/>
        <a:ea typeface="+mn-ea"/>
        <a:cs typeface="+mn-cs"/>
      </a:defRPr>
    </a:lvl7pPr>
    <a:lvl8pPr marL="3200400" algn="l" defTabSz="914400" rtl="0" eaLnBrk="1" latinLnBrk="0" hangingPunct="1">
      <a:defRPr kern="1200">
        <a:solidFill>
          <a:schemeClr val="tx1"/>
        </a:solidFill>
        <a:latin typeface="Verdana" pitchFamily="34" charset="0"/>
        <a:ea typeface="+mn-ea"/>
        <a:cs typeface="+mn-cs"/>
      </a:defRPr>
    </a:lvl8pPr>
    <a:lvl9pPr marL="3657600" algn="l" defTabSz="914400" rtl="0" eaLnBrk="1" latinLnBrk="0" hangingPunct="1">
      <a:defRPr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23" autoAdjust="0"/>
    <p:restoredTop sz="88095" autoAdjust="0"/>
  </p:normalViewPr>
  <p:slideViewPr>
    <p:cSldViewPr>
      <p:cViewPr varScale="1">
        <p:scale>
          <a:sx n="75" d="100"/>
          <a:sy n="75" d="100"/>
        </p:scale>
        <p:origin x="1771" y="43"/>
      </p:cViewPr>
      <p:guideLst>
        <p:guide orient="horz" pos="2160"/>
        <p:guide pos="2880"/>
      </p:guideLst>
    </p:cSldViewPr>
  </p:slideViewPr>
  <p:notesTextViewPr>
    <p:cViewPr>
      <p:scale>
        <a:sx n="100" d="100"/>
        <a:sy n="100" d="100"/>
      </p:scale>
      <p:origin x="0" y="0"/>
    </p:cViewPr>
  </p:notesTextViewPr>
  <p:sorterViewPr>
    <p:cViewPr>
      <p:scale>
        <a:sx n="25" d="100"/>
        <a:sy n="2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notesMaster" Target="notesMasters/notesMaster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theme" Target="theme/theme1.xml"/><Relationship Id="rId5" Type="http://schemas.openxmlformats.org/officeDocument/2006/relationships/slide" Target="slides/slide1.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673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defRPr>
            </a:lvl1pPr>
          </a:lstStyle>
          <a:p>
            <a:pPr>
              <a:defRPr/>
            </a:pPr>
            <a:endParaRPr lang="en-US" dirty="0"/>
          </a:p>
        </p:txBody>
      </p:sp>
      <p:sp>
        <p:nvSpPr>
          <p:cNvPr id="11673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defRPr>
            </a:lvl1pPr>
          </a:lstStyle>
          <a:p>
            <a:pPr>
              <a:defRPr/>
            </a:pPr>
            <a:endParaRPr lang="en-US" dirty="0"/>
          </a:p>
        </p:txBody>
      </p:sp>
      <p:sp>
        <p:nvSpPr>
          <p:cNvPr id="931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1674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674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defRPr>
            </a:lvl1pPr>
          </a:lstStyle>
          <a:p>
            <a:pPr>
              <a:defRPr/>
            </a:pPr>
            <a:endParaRPr lang="en-US" dirty="0"/>
          </a:p>
        </p:txBody>
      </p:sp>
      <p:sp>
        <p:nvSpPr>
          <p:cNvPr id="11674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itchFamily="34" charset="0"/>
              </a:defRPr>
            </a:lvl1pPr>
          </a:lstStyle>
          <a:p>
            <a:pPr>
              <a:defRPr/>
            </a:pPr>
            <a:fld id="{A191EBD5-A87E-4693-A196-409EED94F4B6}" type="slidenum">
              <a:rPr lang="en-US"/>
              <a:pPr>
                <a:defRPr/>
              </a:pPr>
              <a:t>‹#›</a:t>
            </a:fld>
            <a:endParaRPr lang="en-US" dirty="0"/>
          </a:p>
        </p:txBody>
      </p:sp>
    </p:spTree>
    <p:extLst>
      <p:ext uri="{BB962C8B-B14F-4D97-AF65-F5344CB8AC3E}">
        <p14:creationId xmlns:p14="http://schemas.microsoft.com/office/powerpoint/2010/main" val="305194473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ahoma"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Tahoma"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Tahoma"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Tahoma"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Tahoma"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a:ln/>
        </p:spPr>
      </p:sp>
      <p:sp>
        <p:nvSpPr>
          <p:cNvPr id="94211" name="Notes Placeholder 2"/>
          <p:cNvSpPr>
            <a:spLocks noGrp="1"/>
          </p:cNvSpPr>
          <p:nvPr>
            <p:ph type="body" idx="1"/>
          </p:nvPr>
        </p:nvSpPr>
        <p:spPr>
          <a:noFill/>
          <a:ln/>
        </p:spPr>
        <p:txBody>
          <a:bodyPr/>
          <a:lstStyle/>
          <a:p>
            <a:r>
              <a:rPr lang="en-US" dirty="0"/>
              <a:t>Gain Attention </a:t>
            </a:r>
          </a:p>
        </p:txBody>
      </p:sp>
      <p:sp>
        <p:nvSpPr>
          <p:cNvPr id="94212" name="Slide Number Placeholder 3"/>
          <p:cNvSpPr>
            <a:spLocks noGrp="1"/>
          </p:cNvSpPr>
          <p:nvPr>
            <p:ph type="sldNum" sz="quarter" idx="5"/>
          </p:nvPr>
        </p:nvSpPr>
        <p:spPr>
          <a:noFill/>
        </p:spPr>
        <p:txBody>
          <a:bodyPr/>
          <a:lstStyle/>
          <a:p>
            <a:fld id="{F02DD515-EEAC-4D7D-B2DA-C9CC3E8B6A6D}" type="slidenum">
              <a:rPr lang="en-US" smtClean="0"/>
              <a:pPr/>
              <a:t>1</a:t>
            </a:fld>
            <a:endParaRPr lang="en-US" dirty="0"/>
          </a:p>
        </p:txBody>
      </p:sp>
    </p:spTree>
    <p:extLst>
      <p:ext uri="{BB962C8B-B14F-4D97-AF65-F5344CB8AC3E}">
        <p14:creationId xmlns:p14="http://schemas.microsoft.com/office/powerpoint/2010/main" val="14861289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2" descr="ctclogo"/>
          <p:cNvPicPr>
            <a:picLocks noChangeAspect="1" noChangeArrowheads="1"/>
          </p:cNvPicPr>
          <p:nvPr userDrawn="1"/>
        </p:nvPicPr>
        <p:blipFill>
          <a:blip r:embed="rId2" cstate="print"/>
          <a:srcRect/>
          <a:stretch>
            <a:fillRect/>
          </a:stretch>
        </p:blipFill>
        <p:spPr bwMode="auto">
          <a:xfrm>
            <a:off x="0" y="0"/>
            <a:ext cx="1676400" cy="1524000"/>
          </a:xfrm>
          <a:prstGeom prst="rect">
            <a:avLst/>
          </a:prstGeom>
          <a:noFill/>
          <a:ln w="9525">
            <a:noFill/>
            <a:miter lim="800000"/>
            <a:headEnd/>
            <a:tailEnd/>
          </a:ln>
        </p:spPr>
      </p:pic>
      <p:cxnSp>
        <p:nvCxnSpPr>
          <p:cNvPr id="5" name="Straight Connector 4"/>
          <p:cNvCxnSpPr/>
          <p:nvPr userDrawn="1"/>
        </p:nvCxnSpPr>
        <p:spPr>
          <a:xfrm>
            <a:off x="152400" y="1600200"/>
            <a:ext cx="8763000"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itle Placeholder 1"/>
          <p:cNvSpPr>
            <a:spLocks noGrp="1"/>
          </p:cNvSpPr>
          <p:nvPr>
            <p:ph type="title"/>
          </p:nvPr>
        </p:nvSpPr>
        <p:spPr>
          <a:xfrm>
            <a:off x="2133600" y="274638"/>
            <a:ext cx="6553200" cy="1143000"/>
          </a:xfrm>
          <a:prstGeom prst="rect">
            <a:avLst/>
          </a:prstGeom>
        </p:spPr>
        <p:txBody>
          <a:bodyPr rtlCol="0">
            <a:normAutofit/>
          </a:bodyPr>
          <a:lstStyle/>
          <a:p>
            <a:r>
              <a:rPr lang="en-US" dirty="0"/>
              <a:t>Click to edit Master title style</a:t>
            </a:r>
          </a:p>
        </p:txBody>
      </p:sp>
      <p:sp>
        <p:nvSpPr>
          <p:cNvPr id="13" name="Content Placeholder 2"/>
          <p:cNvSpPr>
            <a:spLocks noGrp="1"/>
          </p:cNvSpPr>
          <p:nvPr>
            <p:ph idx="1"/>
          </p:nvPr>
        </p:nvSpPr>
        <p:spPr>
          <a:xfrm>
            <a:off x="457200" y="1676400"/>
            <a:ext cx="8229600" cy="4525963"/>
          </a:xfrm>
        </p:spPr>
        <p:txBody>
          <a:bodyPr>
            <a:normAutofit/>
          </a:bodyPr>
          <a:lstStyle>
            <a:lvl1pPr>
              <a:defRPr sz="3200">
                <a:latin typeface="Arial" pitchFamily="34" charset="0"/>
                <a:cs typeface="Arial" pitchFamily="34" charset="0"/>
              </a:defRPr>
            </a:lvl1pPr>
            <a:lvl2pPr>
              <a:defRPr sz="3200">
                <a:latin typeface="Arial" pitchFamily="34" charset="0"/>
                <a:cs typeface="Arial" pitchFamily="34" charset="0"/>
              </a:defRPr>
            </a:lvl2pPr>
            <a:lvl3pPr>
              <a:defRPr sz="3200">
                <a:latin typeface="Arial" pitchFamily="34" charset="0"/>
                <a:cs typeface="Arial" pitchFamily="34" charset="0"/>
              </a:defRPr>
            </a:lvl3pPr>
            <a:lvl4pPr>
              <a:defRPr sz="3200">
                <a:latin typeface="Arial" pitchFamily="34" charset="0"/>
                <a:cs typeface="Arial" pitchFamily="34" charset="0"/>
              </a:defRPr>
            </a:lvl4pPr>
            <a:lvl5pPr>
              <a:defRPr sz="3200">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Date Placeholder 3"/>
          <p:cNvSpPr>
            <a:spLocks noGrp="1"/>
          </p:cNvSpPr>
          <p:nvPr>
            <p:ph type="dt" sz="half" idx="10"/>
          </p:nvPr>
        </p:nvSpPr>
        <p:spPr/>
        <p:txBody>
          <a:bodyPr/>
          <a:lstStyle>
            <a:lvl1pPr>
              <a:defRPr/>
            </a:lvl1pPr>
          </a:lstStyle>
          <a:p>
            <a:pPr>
              <a:defRPr/>
            </a:pPr>
            <a:endParaRPr lang="en-US" dirty="0"/>
          </a:p>
        </p:txBody>
      </p:sp>
      <p:sp>
        <p:nvSpPr>
          <p:cNvPr id="7"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F4E43AAA-F4EE-49AF-BC77-A6BA378C5A5B}" type="slidenum">
              <a:rPr lang="en-US"/>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05C6C6E-2880-4BA3-AF29-749510A563F8}" type="slidenum">
              <a:rPr lang="en-US"/>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EDF9EE67-1043-47CF-9584-C84B92A35C51}" type="slidenum">
              <a:rPr lang="en-US"/>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E48C441-459F-4A1E-B644-1C4D10F65152}"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5CD4B01B-EED3-4920-A7FE-053872226855}" type="slidenum">
              <a:rPr lang="en-US"/>
              <a:pPr>
                <a:defRPr/>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36210295-BCF8-44AC-8C04-3DFCD757D007}"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4DB59A12-B371-4802-AA7D-EE527FDAB29A}" type="slidenum">
              <a:rPr lang="en-US"/>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DE9C2303-3F66-41DB-8D74-59034D071ABD}" type="slidenum">
              <a:rPr lang="en-US"/>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EBD9AED9-641D-4297-A129-8B25FA00AC77}" type="slidenum">
              <a:rPr lang="en-US"/>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4486BECD-F158-4BBA-BF06-39B10C3B508C}" type="slidenum">
              <a:rPr lang="en-US"/>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8F981FD4-A8B1-4830-9F87-0B6C67156CAB}" type="slidenum">
              <a:rPr lang="en-US"/>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133600" y="274638"/>
            <a:ext cx="6553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E30A1774-3F8E-4E63-855F-9BCC8ABFC229}"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809"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Lst>
  <p:hf hdr="0" ftr="0" dt="0"/>
  <p:txStyles>
    <p:titleStyle>
      <a:lvl1pPr algn="ctr" rtl="0" eaLnBrk="0" fontAlgn="base" hangingPunct="0">
        <a:spcBef>
          <a:spcPct val="0"/>
        </a:spcBef>
        <a:spcAft>
          <a:spcPct val="0"/>
        </a:spcAft>
        <a:defRPr sz="44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4400">
          <a:solidFill>
            <a:schemeClr val="tx1"/>
          </a:solidFill>
          <a:latin typeface="Arial" charset="0"/>
          <a:cs typeface="Arial" charset="0"/>
        </a:defRPr>
      </a:lvl2pPr>
      <a:lvl3pPr algn="ctr" rtl="0" eaLnBrk="0" fontAlgn="base" hangingPunct="0">
        <a:spcBef>
          <a:spcPct val="0"/>
        </a:spcBef>
        <a:spcAft>
          <a:spcPct val="0"/>
        </a:spcAft>
        <a:defRPr sz="4400">
          <a:solidFill>
            <a:schemeClr val="tx1"/>
          </a:solidFill>
          <a:latin typeface="Arial" charset="0"/>
          <a:cs typeface="Arial" charset="0"/>
        </a:defRPr>
      </a:lvl3pPr>
      <a:lvl4pPr algn="ctr" rtl="0" eaLnBrk="0" fontAlgn="base" hangingPunct="0">
        <a:spcBef>
          <a:spcPct val="0"/>
        </a:spcBef>
        <a:spcAft>
          <a:spcPct val="0"/>
        </a:spcAft>
        <a:defRPr sz="4400">
          <a:solidFill>
            <a:schemeClr val="tx1"/>
          </a:solidFill>
          <a:latin typeface="Arial" charset="0"/>
          <a:cs typeface="Arial" charset="0"/>
        </a:defRPr>
      </a:lvl4pPr>
      <a:lvl5pPr algn="ctr" rtl="0" eaLnBrk="0" fontAlgn="base" hangingPunct="0">
        <a:spcBef>
          <a:spcPct val="0"/>
        </a:spcBef>
        <a:spcAft>
          <a:spcPct val="0"/>
        </a:spcAft>
        <a:defRPr sz="44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Arial" charset="0"/>
          <a:cs typeface="Arial" charset="0"/>
        </a:defRPr>
      </a:lvl6pPr>
      <a:lvl7pPr marL="914400" algn="ctr" rtl="0" fontAlgn="base">
        <a:spcBef>
          <a:spcPct val="0"/>
        </a:spcBef>
        <a:spcAft>
          <a:spcPct val="0"/>
        </a:spcAft>
        <a:defRPr sz="4400">
          <a:solidFill>
            <a:schemeClr val="tx1"/>
          </a:solidFill>
          <a:latin typeface="Arial" charset="0"/>
          <a:cs typeface="Arial" charset="0"/>
        </a:defRPr>
      </a:lvl7pPr>
      <a:lvl8pPr marL="1371600" algn="ctr" rtl="0" fontAlgn="base">
        <a:spcBef>
          <a:spcPct val="0"/>
        </a:spcBef>
        <a:spcAft>
          <a:spcPct val="0"/>
        </a:spcAft>
        <a:defRPr sz="4400">
          <a:solidFill>
            <a:schemeClr val="tx1"/>
          </a:solidFill>
          <a:latin typeface="Arial" charset="0"/>
          <a:cs typeface="Arial" charset="0"/>
        </a:defRPr>
      </a:lvl8pPr>
      <a:lvl9pPr marL="1828800" algn="ctr" rtl="0" fontAlgn="base">
        <a:spcBef>
          <a:spcPct val="0"/>
        </a:spcBef>
        <a:spcAft>
          <a:spcPct val="0"/>
        </a:spcAft>
        <a:defRPr sz="4400">
          <a:solidFill>
            <a:schemeClr val="tx1"/>
          </a:solidFill>
          <a:latin typeface="Arial" charset="0"/>
          <a:cs typeface="Arial"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7" descr="spaceball"/>
          <p:cNvPicPr>
            <a:picLocks noChangeAspect="1" noChangeArrowheads="1"/>
          </p:cNvPicPr>
          <p:nvPr/>
        </p:nvPicPr>
        <p:blipFill>
          <a:blip r:embed="rId3"/>
          <a:srcRect/>
          <a:stretch>
            <a:fillRect/>
          </a:stretch>
        </p:blipFill>
        <p:spPr bwMode="auto">
          <a:xfrm>
            <a:off x="2190750" y="1843088"/>
            <a:ext cx="4762500" cy="3171825"/>
          </a:xfrm>
          <a:prstGeom prst="rect">
            <a:avLst/>
          </a:prstGeom>
          <a:noFill/>
          <a:ln w="9525">
            <a:noFill/>
            <a:miter lim="800000"/>
            <a:headEnd/>
            <a:tailEnd/>
          </a:ln>
        </p:spPr>
      </p:pic>
      <p:pic>
        <p:nvPicPr>
          <p:cNvPr id="3075" name="Picture 2" descr="ctclogo"/>
          <p:cNvPicPr>
            <a:picLocks noChangeAspect="1" noChangeArrowheads="1"/>
          </p:cNvPicPr>
          <p:nvPr/>
        </p:nvPicPr>
        <p:blipFill>
          <a:blip r:embed="rId4" cstate="print"/>
          <a:srcRect/>
          <a:stretch>
            <a:fillRect/>
          </a:stretch>
        </p:blipFill>
        <p:spPr bwMode="auto">
          <a:xfrm>
            <a:off x="2362200" y="1752600"/>
            <a:ext cx="4343400" cy="3948113"/>
          </a:xfrm>
          <a:prstGeom prst="rect">
            <a:avLst/>
          </a:prstGeom>
          <a:noFill/>
          <a:ln w="9525">
            <a:noFill/>
            <a:miter lim="800000"/>
            <a:headEnd/>
            <a:tailEnd/>
          </a:ln>
        </p:spPr>
      </p:pic>
      <p:sp>
        <p:nvSpPr>
          <p:cNvPr id="3076" name="Rectangle 4"/>
          <p:cNvSpPr>
            <a:spLocks noChangeArrowheads="1"/>
          </p:cNvSpPr>
          <p:nvPr/>
        </p:nvSpPr>
        <p:spPr bwMode="auto">
          <a:xfrm>
            <a:off x="685800" y="228600"/>
            <a:ext cx="7772400" cy="1470025"/>
          </a:xfrm>
          <a:prstGeom prst="rect">
            <a:avLst/>
          </a:prstGeom>
          <a:noFill/>
          <a:ln w="9525">
            <a:noFill/>
            <a:miter lim="800000"/>
            <a:headEnd/>
            <a:tailEnd/>
          </a:ln>
        </p:spPr>
        <p:txBody>
          <a:bodyPr anchor="ctr"/>
          <a:lstStyle/>
          <a:p>
            <a:pPr algn="ctr"/>
            <a:r>
              <a:rPr lang="en-US" sz="4400" dirty="0">
                <a:latin typeface="Arial" charset="0"/>
                <a:cs typeface="Arial" charset="0"/>
              </a:rPr>
              <a:t>Security+</a:t>
            </a:r>
          </a:p>
          <a:p>
            <a:pPr algn="ctr"/>
            <a:r>
              <a:rPr lang="en-US" sz="4400" dirty="0">
                <a:latin typeface="Arial" charset="0"/>
                <a:cs typeface="Arial" charset="0"/>
              </a:rPr>
              <a:t>Exam SY0-601</a:t>
            </a:r>
          </a:p>
        </p:txBody>
      </p:sp>
      <p:sp>
        <p:nvSpPr>
          <p:cNvPr id="3077" name="Rectangle 3"/>
          <p:cNvSpPr>
            <a:spLocks noChangeArrowheads="1"/>
          </p:cNvSpPr>
          <p:nvPr/>
        </p:nvSpPr>
        <p:spPr bwMode="auto">
          <a:xfrm>
            <a:off x="685800" y="5845176"/>
            <a:ext cx="7772400" cy="476250"/>
          </a:xfrm>
          <a:prstGeom prst="rect">
            <a:avLst/>
          </a:prstGeom>
          <a:noFill/>
          <a:ln w="9525">
            <a:noFill/>
            <a:miter lim="800000"/>
            <a:headEnd/>
            <a:tailEnd/>
          </a:ln>
        </p:spPr>
        <p:txBody>
          <a:bodyPr/>
          <a:lstStyle/>
          <a:p>
            <a:pPr algn="ctr"/>
            <a:r>
              <a:rPr lang="en-US" sz="2800" dirty="0">
                <a:latin typeface="Arial" charset="0"/>
                <a:cs typeface="Arial" charset="0"/>
              </a:rPr>
              <a:t>Chapter 25 </a:t>
            </a:r>
          </a:p>
          <a:p>
            <a:pPr algn="ctr"/>
            <a:r>
              <a:rPr lang="en-US" sz="2800" dirty="0">
                <a:latin typeface="Arial" charset="0"/>
                <a:cs typeface="Arial" charset="0"/>
              </a:rPr>
              <a:t>Public Key Infrastructure</a:t>
            </a:r>
          </a:p>
        </p:txBody>
      </p:sp>
      <p:sp>
        <p:nvSpPr>
          <p:cNvPr id="6" name="Slide Number Placeholder 5"/>
          <p:cNvSpPr>
            <a:spLocks noGrp="1"/>
          </p:cNvSpPr>
          <p:nvPr>
            <p:ph type="sldNum" sz="quarter" idx="12"/>
          </p:nvPr>
        </p:nvSpPr>
        <p:spPr/>
        <p:txBody>
          <a:bodyPr/>
          <a:lstStyle/>
          <a:p>
            <a:pPr>
              <a:defRPr/>
            </a:pPr>
            <a:fld id="{BE48C441-459F-4A1E-B644-1C4D10F65152}" type="slidenum">
              <a:rPr lang="en-US" smtClean="0"/>
              <a:pPr>
                <a:defRPr/>
              </a:pPr>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Certificate Authority (CA)</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Every CA should have a certification practices statement (CPS) that outlines how identities are verified; the steps the CA follows to generate, maintain, and transmit certificates; and why the CA can be trusted to fulfill its responsibilities. </a:t>
            </a:r>
          </a:p>
          <a:p>
            <a:endParaRPr lang="en-US" dirty="0"/>
          </a:p>
          <a:p>
            <a:r>
              <a:rPr lang="en-US" dirty="0"/>
              <a:t>It describes how keys are secured, what data is placed within a digital certificate, and how revocations will be handled. </a:t>
            </a:r>
          </a:p>
          <a:p>
            <a:endParaRPr lang="en-US" dirty="0"/>
          </a:p>
          <a:p>
            <a:r>
              <a:rPr lang="en-US" dirty="0"/>
              <a:t>A critical aspect of a PKI is the trust between the users and the CA, so the CPS should be reviewed and understood to ensure that this level of trust is warranted.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10</a:t>
            </a:fld>
            <a:endParaRPr lang="en-US" dirty="0"/>
          </a:p>
        </p:txBody>
      </p:sp>
    </p:spTree>
    <p:extLst>
      <p:ext uri="{BB962C8B-B14F-4D97-AF65-F5344CB8AC3E}">
        <p14:creationId xmlns:p14="http://schemas.microsoft.com/office/powerpoint/2010/main" val="3635501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Certificate Authority (CA)</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lnSpcReduction="10000"/>
          </a:bodyPr>
          <a:lstStyle/>
          <a:p>
            <a:r>
              <a:rPr lang="en-US" dirty="0"/>
              <a:t>The certificate server is the actual service that issues certificates based on the data provided during the initial registration process. </a:t>
            </a:r>
          </a:p>
          <a:p>
            <a:endParaRPr lang="en-US" dirty="0"/>
          </a:p>
          <a:p>
            <a:r>
              <a:rPr lang="en-US" dirty="0"/>
              <a:t>The server constructs and populates the digital certificate with the necessary information and combines the user’s public key with the resulting certificate. </a:t>
            </a:r>
          </a:p>
          <a:p>
            <a:endParaRPr lang="en-US" dirty="0"/>
          </a:p>
          <a:p>
            <a:r>
              <a:rPr lang="en-US" dirty="0"/>
              <a:t>The certificate is then digitally signed with the CA’s private key.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11</a:t>
            </a:fld>
            <a:endParaRPr lang="en-US" dirty="0"/>
          </a:p>
        </p:txBody>
      </p:sp>
    </p:spTree>
    <p:extLst>
      <p:ext uri="{BB962C8B-B14F-4D97-AF65-F5344CB8AC3E}">
        <p14:creationId xmlns:p14="http://schemas.microsoft.com/office/powerpoint/2010/main" val="1203234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Intermediate CA</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92500" lnSpcReduction="20000"/>
          </a:bodyPr>
          <a:lstStyle/>
          <a:p>
            <a:r>
              <a:rPr lang="en-US" b="1" dirty="0"/>
              <a:t>Intermediate CAs </a:t>
            </a:r>
            <a:r>
              <a:rPr lang="en-US" dirty="0"/>
              <a:t>function to transfer trust between different CAs. </a:t>
            </a:r>
          </a:p>
          <a:p>
            <a:endParaRPr lang="en-US" dirty="0"/>
          </a:p>
          <a:p>
            <a:r>
              <a:rPr lang="en-US" dirty="0"/>
              <a:t>These CAs are also referred to as subordinate CAs because they are subordinate to the CA that they reference. </a:t>
            </a:r>
          </a:p>
          <a:p>
            <a:endParaRPr lang="en-US" dirty="0"/>
          </a:p>
          <a:p>
            <a:r>
              <a:rPr lang="en-US" dirty="0"/>
              <a:t>The path of trust is walked up from the subordinate CA to the higher-level CA; in essence, the subordinate CA is using the higher-level CA as a reference.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12</a:t>
            </a:fld>
            <a:endParaRPr lang="en-US" dirty="0"/>
          </a:p>
        </p:txBody>
      </p:sp>
    </p:spTree>
    <p:extLst>
      <p:ext uri="{BB962C8B-B14F-4D97-AF65-F5344CB8AC3E}">
        <p14:creationId xmlns:p14="http://schemas.microsoft.com/office/powerpoint/2010/main" val="38055924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CA Hierarchy</a:t>
            </a:r>
            <a:endParaRPr lang="en-US" sz="36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13</a:t>
            </a:fld>
            <a:endParaRPr lang="en-US" dirty="0"/>
          </a:p>
        </p:txBody>
      </p:sp>
      <p:pic>
        <p:nvPicPr>
          <p:cNvPr id="6" name="Picture 5">
            <a:extLst>
              <a:ext uri="{FF2B5EF4-FFF2-40B4-BE49-F238E27FC236}">
                <a16:creationId xmlns:a16="http://schemas.microsoft.com/office/drawing/2014/main" id="{8FF64114-AD2C-430C-8C8B-08F9F1684CA8}"/>
              </a:ext>
            </a:extLst>
          </p:cNvPr>
          <p:cNvPicPr>
            <a:picLocks noChangeAspect="1"/>
          </p:cNvPicPr>
          <p:nvPr/>
        </p:nvPicPr>
        <p:blipFill>
          <a:blip r:embed="rId2"/>
          <a:stretch>
            <a:fillRect/>
          </a:stretch>
        </p:blipFill>
        <p:spPr>
          <a:xfrm>
            <a:off x="2510715" y="1828800"/>
            <a:ext cx="4122569" cy="4340728"/>
          </a:xfrm>
          <a:prstGeom prst="rect">
            <a:avLst/>
          </a:prstGeom>
        </p:spPr>
      </p:pic>
    </p:spTree>
    <p:extLst>
      <p:ext uri="{BB962C8B-B14F-4D97-AF65-F5344CB8AC3E}">
        <p14:creationId xmlns:p14="http://schemas.microsoft.com/office/powerpoint/2010/main" val="2917465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Registration Authority (RA)</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A </a:t>
            </a:r>
            <a:r>
              <a:rPr lang="en-US" b="1" dirty="0"/>
              <a:t>Registration Authority (RA) </a:t>
            </a:r>
            <a:r>
              <a:rPr lang="en-US" dirty="0"/>
              <a:t>is the PKI component that accepts a request for a digital certificate and performs the necessary steps of registering and authenticating the person requesting the certificate. </a:t>
            </a:r>
          </a:p>
          <a:p>
            <a:endParaRPr lang="en-US" dirty="0"/>
          </a:p>
          <a:p>
            <a:r>
              <a:rPr lang="en-US" dirty="0"/>
              <a:t>The authentication requirements differ depending on the type of certificate being requested. </a:t>
            </a:r>
          </a:p>
          <a:p>
            <a:endParaRPr lang="en-US" dirty="0"/>
          </a:p>
          <a:p>
            <a:r>
              <a:rPr lang="en-US" dirty="0"/>
              <a:t>Most CAs offer a series of classes of certificates with increasing trust by class.</a:t>
            </a:r>
          </a:p>
          <a:p>
            <a:endParaRPr lang="en-US" dirty="0"/>
          </a:p>
          <a:p>
            <a:r>
              <a:rPr lang="en-US" dirty="0"/>
              <a:t>Each higher class of certificate can carry out more powerful and critical tasks than the one below it.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14</a:t>
            </a:fld>
            <a:endParaRPr lang="en-US" dirty="0"/>
          </a:p>
        </p:txBody>
      </p:sp>
    </p:spTree>
    <p:extLst>
      <p:ext uri="{BB962C8B-B14F-4D97-AF65-F5344CB8AC3E}">
        <p14:creationId xmlns:p14="http://schemas.microsoft.com/office/powerpoint/2010/main" val="1435965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Classes of certificates</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b="1" dirty="0"/>
              <a:t>Class 1</a:t>
            </a:r>
          </a:p>
          <a:p>
            <a:pPr lvl="1"/>
            <a:r>
              <a:rPr lang="en-US" dirty="0"/>
              <a:t> You may only be asked to provide your name, e-mail address, and physical address.</a:t>
            </a:r>
          </a:p>
          <a:p>
            <a:endParaRPr lang="en-US" dirty="0"/>
          </a:p>
          <a:p>
            <a:r>
              <a:rPr lang="en-US" b="1" dirty="0"/>
              <a:t>Class 2</a:t>
            </a:r>
          </a:p>
          <a:p>
            <a:pPr lvl="1"/>
            <a:r>
              <a:rPr lang="en-US" dirty="0"/>
              <a:t>You may need to provide the RA with more data, such as your driver’s license, passport, and company information that can be verified.</a:t>
            </a:r>
          </a:p>
          <a:p>
            <a:endParaRPr lang="en-US" dirty="0"/>
          </a:p>
          <a:p>
            <a:r>
              <a:rPr lang="en-US" b="1" dirty="0"/>
              <a:t>Class 3</a:t>
            </a:r>
          </a:p>
          <a:p>
            <a:pPr lvl="1"/>
            <a:r>
              <a:rPr lang="en-US" dirty="0"/>
              <a:t>You will be asked to provide even more information and most likely will need to go to the RA’s office for a face-to-face meeting.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15</a:t>
            </a:fld>
            <a:endParaRPr lang="en-US" dirty="0"/>
          </a:p>
        </p:txBody>
      </p:sp>
    </p:spTree>
    <p:extLst>
      <p:ext uri="{BB962C8B-B14F-4D97-AF65-F5344CB8AC3E}">
        <p14:creationId xmlns:p14="http://schemas.microsoft.com/office/powerpoint/2010/main" val="9620617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Certificate Revocation List (CRL)</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The CA provides protection against bad certificates by maintaining a </a:t>
            </a:r>
            <a:r>
              <a:rPr lang="en-US" b="1" dirty="0"/>
              <a:t>Certificate Revocation List (CRL)</a:t>
            </a:r>
            <a:r>
              <a:rPr lang="en-US" dirty="0"/>
              <a:t>, a list of serial numbers of certificates that have been revoked. </a:t>
            </a:r>
          </a:p>
          <a:p>
            <a:endParaRPr lang="en-US" dirty="0"/>
          </a:p>
          <a:p>
            <a:r>
              <a:rPr lang="en-US" dirty="0"/>
              <a:t>The CRL also contains a statement indicating why the individual certificates were revoked and a date when the revocation took place. </a:t>
            </a:r>
          </a:p>
          <a:p>
            <a:endParaRPr lang="en-US" dirty="0"/>
          </a:p>
          <a:p>
            <a:r>
              <a:rPr lang="en-US" dirty="0"/>
              <a:t>The list usually contains all certificates that have been revoked within the lifetime of the CA. </a:t>
            </a:r>
          </a:p>
          <a:p>
            <a:endParaRPr lang="en-US" dirty="0"/>
          </a:p>
          <a:p>
            <a:r>
              <a:rPr lang="en-US" dirty="0"/>
              <a:t>Certificates that have expired are not the same as those that have been revoked. If a certificate has expired, it means that its end validity date was reached.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16</a:t>
            </a:fld>
            <a:endParaRPr lang="en-US" dirty="0"/>
          </a:p>
        </p:txBody>
      </p:sp>
    </p:spTree>
    <p:extLst>
      <p:ext uri="{BB962C8B-B14F-4D97-AF65-F5344CB8AC3E}">
        <p14:creationId xmlns:p14="http://schemas.microsoft.com/office/powerpoint/2010/main" val="9797680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Certificate Revocation List (CRL)</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The CA is the entity responsible for the status of the certificates it generates; it needs to be told of a revocation, and it must provide this information to others. </a:t>
            </a:r>
          </a:p>
          <a:p>
            <a:endParaRPr lang="en-US" dirty="0"/>
          </a:p>
          <a:p>
            <a:r>
              <a:rPr lang="en-US" dirty="0"/>
              <a:t>The CA is responsible for maintaining the CRL and posting it in a publicly available directory.</a:t>
            </a:r>
          </a:p>
          <a:p>
            <a:endParaRPr lang="en-US" dirty="0"/>
          </a:p>
          <a:p>
            <a:r>
              <a:rPr lang="en-US" dirty="0"/>
              <a:t>The certificate revocation list is an essential item to ensure a certificate is still valid.</a:t>
            </a:r>
          </a:p>
          <a:p>
            <a:endParaRPr lang="en-US" dirty="0"/>
          </a:p>
          <a:p>
            <a:r>
              <a:rPr lang="en-US" dirty="0"/>
              <a:t>The CRL’s integrity needs to be protected to ensure that attackers cannot modify data pertaining to a revoked certification from the list. </a:t>
            </a:r>
          </a:p>
          <a:p>
            <a:endParaRPr lang="en-US" dirty="0"/>
          </a:p>
          <a:p>
            <a:r>
              <a:rPr lang="en-US" dirty="0"/>
              <a:t>The only entity that should be able to modify any information on the CRL is the CA.</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17</a:t>
            </a:fld>
            <a:endParaRPr lang="en-US" dirty="0"/>
          </a:p>
        </p:txBody>
      </p:sp>
    </p:spTree>
    <p:extLst>
      <p:ext uri="{BB962C8B-B14F-4D97-AF65-F5344CB8AC3E}">
        <p14:creationId xmlns:p14="http://schemas.microsoft.com/office/powerpoint/2010/main" val="38077116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Certificate Revocation List (CRL)</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The mechanism used to protect the integrity of a CRL is a </a:t>
            </a:r>
            <a:r>
              <a:rPr lang="en-US" i="1" dirty="0"/>
              <a:t>digital signature</a:t>
            </a:r>
            <a:r>
              <a:rPr lang="en-US" dirty="0"/>
              <a:t>. </a:t>
            </a:r>
          </a:p>
          <a:p>
            <a:endParaRPr lang="en-US" dirty="0"/>
          </a:p>
          <a:p>
            <a:r>
              <a:rPr lang="en-US" dirty="0"/>
              <a:t>The CA’s revocation service creates a digital signature for the CRL. </a:t>
            </a:r>
          </a:p>
          <a:p>
            <a:endParaRPr lang="en-US" dirty="0"/>
          </a:p>
          <a:p>
            <a:r>
              <a:rPr lang="en-US" dirty="0"/>
              <a:t>To validate a certificate, the user accesses the directory where the CRL is posted, downloads the list, and verifies the CA’s digital signature to ensure that the proper authority signed the list and to ensure that the list was not modified in an unauthorized manner. </a:t>
            </a:r>
          </a:p>
          <a:p>
            <a:endParaRPr lang="en-US" dirty="0"/>
          </a:p>
          <a:p>
            <a:r>
              <a:rPr lang="en-US" dirty="0"/>
              <a:t>The user then looks through the list to determine whether the serial number of the certificate that he is trying to validate is listed. </a:t>
            </a:r>
          </a:p>
          <a:p>
            <a:endParaRPr lang="en-US" dirty="0"/>
          </a:p>
          <a:p>
            <a:r>
              <a:rPr lang="en-US" dirty="0"/>
              <a:t>If the serial number is on the list, the private key should no longer be trusted, and the public key should no longer be used.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18</a:t>
            </a:fld>
            <a:endParaRPr lang="en-US" dirty="0"/>
          </a:p>
        </p:txBody>
      </p:sp>
    </p:spTree>
    <p:extLst>
      <p:ext uri="{BB962C8B-B14F-4D97-AF65-F5344CB8AC3E}">
        <p14:creationId xmlns:p14="http://schemas.microsoft.com/office/powerpoint/2010/main" val="16134872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Certificate Revocation List (CRL)</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One concern is how up to date the CRL is—how often is it updated, and does it actually reflect all the certificates currently revoked? </a:t>
            </a:r>
          </a:p>
          <a:p>
            <a:endParaRPr lang="en-US" dirty="0"/>
          </a:p>
          <a:p>
            <a:r>
              <a:rPr lang="en-US" dirty="0"/>
              <a:t>The actual frequency with which the list is updated depends on the CA and its CPS. </a:t>
            </a:r>
          </a:p>
          <a:p>
            <a:endParaRPr lang="en-US" dirty="0"/>
          </a:p>
          <a:p>
            <a:r>
              <a:rPr lang="en-US" dirty="0"/>
              <a:t>It is important that the list is updated in a timely manner so that anyone using the list has the most current information. </a:t>
            </a:r>
          </a:p>
          <a:p>
            <a:endParaRPr lang="en-US" dirty="0"/>
          </a:p>
          <a:p>
            <a:r>
              <a:rPr lang="en-US" dirty="0"/>
              <a:t>One last option for checking distributed CRLs is an online service. </a:t>
            </a:r>
          </a:p>
          <a:p>
            <a:endParaRPr lang="en-US" dirty="0"/>
          </a:p>
          <a:p>
            <a:r>
              <a:rPr lang="en-US" dirty="0"/>
              <a:t>When a client user needs to validate a certificate and ensure that it has not been revoked, he can communicate with an online service that will query the necessary CRLs available within the environment.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19</a:t>
            </a:fld>
            <a:endParaRPr lang="en-US" dirty="0"/>
          </a:p>
        </p:txBody>
      </p:sp>
    </p:spTree>
    <p:extLst>
      <p:ext uri="{BB962C8B-B14F-4D97-AF65-F5344CB8AC3E}">
        <p14:creationId xmlns:p14="http://schemas.microsoft.com/office/powerpoint/2010/main" val="3656338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010400" cy="1143000"/>
          </a:xfrm>
          <a:noFill/>
        </p:spPr>
        <p:txBody>
          <a:bodyPr>
            <a:noAutofit/>
          </a:bodyPr>
          <a:lstStyle/>
          <a:p>
            <a:pPr eaLnBrk="1" hangingPunct="1"/>
            <a:r>
              <a:rPr lang="en-US" sz="3600" b="1" dirty="0"/>
              <a:t>Chapter 25 (Domain 3.9)</a:t>
            </a:r>
            <a:br>
              <a:rPr lang="en-US" sz="3600" b="1" dirty="0"/>
            </a:br>
            <a:r>
              <a:rPr lang="en-US" sz="3600" b="1" dirty="0"/>
              <a:t>Learning Objectives</a:t>
            </a:r>
            <a:endParaRPr lang="en-US" sz="3600" dirty="0">
              <a:latin typeface="Arial" charset="0"/>
              <a:cs typeface="Arial" charset="0"/>
            </a:endParaRPr>
          </a:p>
        </p:txBody>
      </p:sp>
      <p:sp>
        <p:nvSpPr>
          <p:cNvPr id="4" name="Rectangle 3"/>
          <p:cNvSpPr>
            <a:spLocks noGrp="1" noChangeArrowheads="1"/>
          </p:cNvSpPr>
          <p:nvPr>
            <p:ph idx="1"/>
          </p:nvPr>
        </p:nvSpPr>
        <p:spPr>
          <a:xfrm>
            <a:off x="457200" y="1703833"/>
            <a:ext cx="8229600" cy="533400"/>
          </a:xfrm>
        </p:spPr>
        <p:txBody>
          <a:bodyPr>
            <a:normAutofit/>
          </a:bodyPr>
          <a:lstStyle/>
          <a:p>
            <a:r>
              <a:rPr lang="en-US" sz="2400" b="1" dirty="0"/>
              <a:t>Implement public key infrastructure.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a:t>
            </a:fld>
            <a:endParaRPr lang="en-US" dirty="0"/>
          </a:p>
        </p:txBody>
      </p:sp>
      <p:sp>
        <p:nvSpPr>
          <p:cNvPr id="2" name="Content Placeholder 5">
            <a:extLst>
              <a:ext uri="{FF2B5EF4-FFF2-40B4-BE49-F238E27FC236}">
                <a16:creationId xmlns:a16="http://schemas.microsoft.com/office/drawing/2014/main" id="{754FE7A1-E6FA-D9D9-5626-1FE545CAFA0A}"/>
              </a:ext>
            </a:extLst>
          </p:cNvPr>
          <p:cNvSpPr txBox="1">
            <a:spLocks/>
          </p:cNvSpPr>
          <p:nvPr/>
        </p:nvSpPr>
        <p:spPr bwMode="auto">
          <a:xfrm>
            <a:off x="914400" y="2237233"/>
            <a:ext cx="4038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55000" lnSpcReduction="20000"/>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Public Key Infrastructure (PKI)</a:t>
            </a:r>
          </a:p>
          <a:p>
            <a:pPr lvl="1"/>
            <a:r>
              <a:rPr lang="en-US" dirty="0"/>
              <a:t>Key management</a:t>
            </a:r>
          </a:p>
          <a:p>
            <a:pPr lvl="1"/>
            <a:r>
              <a:rPr lang="en-US" dirty="0"/>
              <a:t>Certificate Authority (CA)</a:t>
            </a:r>
          </a:p>
          <a:p>
            <a:pPr lvl="1"/>
            <a:r>
              <a:rPr lang="en-US" dirty="0"/>
              <a:t>Intermediate CA</a:t>
            </a:r>
          </a:p>
          <a:p>
            <a:pPr lvl="1"/>
            <a:r>
              <a:rPr lang="en-US" dirty="0"/>
              <a:t>Registration Authority (RA)</a:t>
            </a:r>
          </a:p>
          <a:p>
            <a:pPr lvl="1"/>
            <a:r>
              <a:rPr lang="en-US" dirty="0"/>
              <a:t>Certificate Revocation List (CRL)</a:t>
            </a:r>
          </a:p>
          <a:p>
            <a:pPr lvl="1"/>
            <a:r>
              <a:rPr lang="en-US" dirty="0"/>
              <a:t>Certificate attributes</a:t>
            </a:r>
          </a:p>
          <a:p>
            <a:pPr lvl="1"/>
            <a:r>
              <a:rPr lang="en-US" dirty="0"/>
              <a:t>Online Certificate Status Protocol (OCSP)</a:t>
            </a:r>
          </a:p>
          <a:p>
            <a:pPr lvl="1"/>
            <a:r>
              <a:rPr lang="en-US" dirty="0"/>
              <a:t>Certificate Signing Request (CSR)</a:t>
            </a:r>
          </a:p>
          <a:p>
            <a:pPr lvl="1"/>
            <a:r>
              <a:rPr lang="en-US" dirty="0"/>
              <a:t>Common Name (CN)</a:t>
            </a:r>
          </a:p>
          <a:p>
            <a:pPr lvl="1"/>
            <a:r>
              <a:rPr lang="en-US" dirty="0"/>
              <a:t>Subject Alternative Name (SAN)</a:t>
            </a:r>
          </a:p>
          <a:p>
            <a:pPr lvl="1"/>
            <a:r>
              <a:rPr lang="en-US" dirty="0"/>
              <a:t>Expiration</a:t>
            </a:r>
          </a:p>
        </p:txBody>
      </p:sp>
      <p:sp>
        <p:nvSpPr>
          <p:cNvPr id="3" name="Content Placeholder 6">
            <a:extLst>
              <a:ext uri="{FF2B5EF4-FFF2-40B4-BE49-F238E27FC236}">
                <a16:creationId xmlns:a16="http://schemas.microsoft.com/office/drawing/2014/main" id="{D6FB4252-E6DA-44C1-A9D3-07BE656C5BBB}"/>
              </a:ext>
            </a:extLst>
          </p:cNvPr>
          <p:cNvSpPr txBox="1">
            <a:spLocks/>
          </p:cNvSpPr>
          <p:nvPr/>
        </p:nvSpPr>
        <p:spPr>
          <a:xfrm>
            <a:off x="5105400" y="2237233"/>
            <a:ext cx="4038600" cy="4525963"/>
          </a:xfrm>
          <a:prstGeom prst="rect">
            <a:avLst/>
          </a:prstGeom>
        </p:spPr>
        <p:txBody>
          <a:bodyPr>
            <a:normAutofit/>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b="1" dirty="0">
                <a:latin typeface="Arial" panose="020B0604020202020204" pitchFamily="34" charset="0"/>
                <a:cs typeface="Arial" panose="020B0604020202020204" pitchFamily="34" charset="0"/>
              </a:rPr>
              <a:t>Types of certificates</a:t>
            </a:r>
          </a:p>
          <a:p>
            <a:pPr lvl="1"/>
            <a:r>
              <a:rPr lang="en-US" sz="1800" dirty="0">
                <a:latin typeface="Arial" panose="020B0604020202020204" pitchFamily="34" charset="0"/>
                <a:cs typeface="Arial" panose="020B0604020202020204" pitchFamily="34" charset="0"/>
              </a:rPr>
              <a:t>Wildcard</a:t>
            </a:r>
          </a:p>
          <a:p>
            <a:pPr lvl="1"/>
            <a:r>
              <a:rPr lang="en-US" sz="1800" dirty="0">
                <a:latin typeface="Arial" panose="020B0604020202020204" pitchFamily="34" charset="0"/>
                <a:cs typeface="Arial" panose="020B0604020202020204" pitchFamily="34" charset="0"/>
              </a:rPr>
              <a:t>Subject Alternative Name</a:t>
            </a:r>
          </a:p>
          <a:p>
            <a:pPr lvl="1"/>
            <a:r>
              <a:rPr lang="en-US" sz="1800" dirty="0">
                <a:latin typeface="Arial" panose="020B0604020202020204" pitchFamily="34" charset="0"/>
                <a:cs typeface="Arial" panose="020B0604020202020204" pitchFamily="34" charset="0"/>
              </a:rPr>
              <a:t>Code Signing</a:t>
            </a:r>
          </a:p>
          <a:p>
            <a:pPr lvl="1"/>
            <a:r>
              <a:rPr lang="en-US" sz="1800" dirty="0">
                <a:latin typeface="Arial" panose="020B0604020202020204" pitchFamily="34" charset="0"/>
                <a:cs typeface="Arial" panose="020B0604020202020204" pitchFamily="34" charset="0"/>
              </a:rPr>
              <a:t>Self-signed</a:t>
            </a:r>
          </a:p>
          <a:p>
            <a:pPr lvl="1"/>
            <a:r>
              <a:rPr lang="en-US" sz="1800" dirty="0">
                <a:latin typeface="Arial" panose="020B0604020202020204" pitchFamily="34" charset="0"/>
                <a:cs typeface="Arial" panose="020B0604020202020204" pitchFamily="34" charset="0"/>
              </a:rPr>
              <a:t>Machine/computer</a:t>
            </a:r>
          </a:p>
          <a:p>
            <a:pPr lvl="1"/>
            <a:r>
              <a:rPr lang="en-US" sz="1800" dirty="0">
                <a:latin typeface="Arial" panose="020B0604020202020204" pitchFamily="34" charset="0"/>
                <a:cs typeface="Arial" panose="020B0604020202020204" pitchFamily="34" charset="0"/>
              </a:rPr>
              <a:t>Email</a:t>
            </a:r>
          </a:p>
          <a:p>
            <a:pPr lvl="1"/>
            <a:r>
              <a:rPr lang="en-US" sz="1800" dirty="0">
                <a:latin typeface="Arial" panose="020B0604020202020204" pitchFamily="34" charset="0"/>
                <a:cs typeface="Arial" panose="020B0604020202020204" pitchFamily="34" charset="0"/>
              </a:rPr>
              <a:t>User</a:t>
            </a:r>
          </a:p>
          <a:p>
            <a:pPr lvl="1"/>
            <a:r>
              <a:rPr lang="en-US" sz="1800" dirty="0">
                <a:latin typeface="Arial" panose="020B0604020202020204" pitchFamily="34" charset="0"/>
                <a:cs typeface="Arial" panose="020B0604020202020204" pitchFamily="34" charset="0"/>
              </a:rPr>
              <a:t>Root</a:t>
            </a:r>
          </a:p>
          <a:p>
            <a:pPr lvl="1"/>
            <a:r>
              <a:rPr lang="en-US" sz="1800" dirty="0">
                <a:latin typeface="Arial" panose="020B0604020202020204" pitchFamily="34" charset="0"/>
                <a:cs typeface="Arial" panose="020B0604020202020204" pitchFamily="34" charset="0"/>
              </a:rPr>
              <a:t>Domain validation</a:t>
            </a:r>
          </a:p>
          <a:p>
            <a:pPr lvl="1"/>
            <a:r>
              <a:rPr lang="en-US" sz="1800" dirty="0">
                <a:latin typeface="Arial" panose="020B0604020202020204" pitchFamily="34" charset="0"/>
                <a:cs typeface="Arial" panose="020B0604020202020204" pitchFamily="34" charset="0"/>
              </a:rPr>
              <a:t>Extended validation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Certificate Attributes</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lnSpcReduction="10000"/>
          </a:bodyPr>
          <a:lstStyle/>
          <a:p>
            <a:r>
              <a:rPr lang="en-US" dirty="0"/>
              <a:t>A digital certificate binds an individual’s identity to a public key, and it contains all the information a receiver needs to be assured of the identity of the public key owner. </a:t>
            </a:r>
          </a:p>
          <a:p>
            <a:endParaRPr lang="en-US" dirty="0"/>
          </a:p>
          <a:p>
            <a:r>
              <a:rPr lang="en-US" dirty="0"/>
              <a:t>The certificates are created and formatted based on the X.509 standard, which outlines the necessary fields of a certificate and the possible values that can be inserted into the fields.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20</a:t>
            </a:fld>
            <a:endParaRPr lang="en-US" dirty="0"/>
          </a:p>
        </p:txBody>
      </p:sp>
    </p:spTree>
    <p:extLst>
      <p:ext uri="{BB962C8B-B14F-4D97-AF65-F5344CB8AC3E}">
        <p14:creationId xmlns:p14="http://schemas.microsoft.com/office/powerpoint/2010/main" val="3096310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Certificate Attributes</a:t>
            </a:r>
            <a:endParaRPr lang="en-US" sz="36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21</a:t>
            </a:fld>
            <a:endParaRPr lang="en-US" dirty="0"/>
          </a:p>
        </p:txBody>
      </p:sp>
      <p:pic>
        <p:nvPicPr>
          <p:cNvPr id="6" name="Picture 5">
            <a:extLst>
              <a:ext uri="{FF2B5EF4-FFF2-40B4-BE49-F238E27FC236}">
                <a16:creationId xmlns:a16="http://schemas.microsoft.com/office/drawing/2014/main" id="{D046409A-5976-492F-AE80-16539221213A}"/>
              </a:ext>
            </a:extLst>
          </p:cNvPr>
          <p:cNvPicPr>
            <a:picLocks noChangeAspect="1"/>
          </p:cNvPicPr>
          <p:nvPr/>
        </p:nvPicPr>
        <p:blipFill>
          <a:blip r:embed="rId2"/>
          <a:stretch>
            <a:fillRect/>
          </a:stretch>
        </p:blipFill>
        <p:spPr>
          <a:xfrm>
            <a:off x="2328071" y="1752600"/>
            <a:ext cx="4230991" cy="5035732"/>
          </a:xfrm>
          <a:prstGeom prst="rect">
            <a:avLst/>
          </a:prstGeom>
        </p:spPr>
      </p:pic>
    </p:spTree>
    <p:extLst>
      <p:ext uri="{BB962C8B-B14F-4D97-AF65-F5344CB8AC3E}">
        <p14:creationId xmlns:p14="http://schemas.microsoft.com/office/powerpoint/2010/main" val="10104092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it-IT" sz="4000" b="1" dirty="0"/>
              <a:t>Online Certificate Status Protocol (OCSP)</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One of the protocols used for online revocation services is the </a:t>
            </a:r>
            <a:r>
              <a:rPr lang="en-US" b="1" dirty="0"/>
              <a:t>Online Certificate Status Protocol (OCSP)</a:t>
            </a:r>
            <a:r>
              <a:rPr lang="en-US" dirty="0"/>
              <a:t>, a request and response protocol that obtains the serial number of the certificate that is being validated and reviews CRLs for the client. </a:t>
            </a:r>
          </a:p>
          <a:p>
            <a:endParaRPr lang="en-US" dirty="0"/>
          </a:p>
          <a:p>
            <a:r>
              <a:rPr lang="en-US" dirty="0"/>
              <a:t>The protocol has a responder service that reports the status of the certificate back to the client, indicating whether it has been revoked, it is valid, or its status is unknown. </a:t>
            </a:r>
          </a:p>
          <a:p>
            <a:endParaRPr lang="en-US" dirty="0"/>
          </a:p>
          <a:p>
            <a:r>
              <a:rPr lang="en-US" dirty="0"/>
              <a:t>This protocol and service save the client from having to find, download, and process the right lists.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22</a:t>
            </a:fld>
            <a:endParaRPr lang="en-US" dirty="0"/>
          </a:p>
        </p:txBody>
      </p:sp>
    </p:spTree>
    <p:extLst>
      <p:ext uri="{BB962C8B-B14F-4D97-AF65-F5344CB8AC3E}">
        <p14:creationId xmlns:p14="http://schemas.microsoft.com/office/powerpoint/2010/main" val="34614159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447800" y="274638"/>
            <a:ext cx="7467600" cy="1143000"/>
          </a:xfrm>
          <a:noFill/>
        </p:spPr>
        <p:txBody>
          <a:bodyPr>
            <a:normAutofit fontScale="90000"/>
          </a:bodyPr>
          <a:lstStyle/>
          <a:p>
            <a:pPr eaLnBrk="1" hangingPunct="1"/>
            <a:r>
              <a:rPr lang="en-US" sz="4000" b="1" dirty="0"/>
              <a:t>Certificate Signing Request (CSR)</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dirty="0"/>
              <a:t>A </a:t>
            </a:r>
            <a:r>
              <a:rPr lang="en-US" b="1" dirty="0"/>
              <a:t>Certificate Signing Request (CSR) </a:t>
            </a:r>
            <a:r>
              <a:rPr lang="en-US" dirty="0"/>
              <a:t>is the actual request to a CA containing a public key and the requisite information needed to generate a certificate. </a:t>
            </a:r>
          </a:p>
          <a:p>
            <a:endParaRPr lang="en-US" dirty="0"/>
          </a:p>
          <a:p>
            <a:r>
              <a:rPr lang="en-US" dirty="0"/>
              <a:t>The CSR contains all the identifying information that is to be bound to the key by the certificate-generation process.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23</a:t>
            </a:fld>
            <a:endParaRPr lang="en-US" dirty="0"/>
          </a:p>
        </p:txBody>
      </p:sp>
    </p:spTree>
    <p:extLst>
      <p:ext uri="{BB962C8B-B14F-4D97-AF65-F5344CB8AC3E}">
        <p14:creationId xmlns:p14="http://schemas.microsoft.com/office/powerpoint/2010/main" val="2265356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Common Name (CN)</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The </a:t>
            </a:r>
            <a:r>
              <a:rPr lang="en-US" b="1" dirty="0"/>
              <a:t>Common Name (CN) </a:t>
            </a:r>
            <a:r>
              <a:rPr lang="en-US" dirty="0"/>
              <a:t>field is represented in the Subject field of the certificate and is the fully qualified domain name (FQDN) for which the certificate is valid. </a:t>
            </a:r>
          </a:p>
          <a:p>
            <a:endParaRPr lang="en-US" dirty="0"/>
          </a:p>
          <a:p>
            <a:r>
              <a:rPr lang="en-US" dirty="0"/>
              <a:t>A common representation in the subject line of a certificate may contain the Common Name and other elements, such as Organization, Location, State, and Country: </a:t>
            </a:r>
          </a:p>
          <a:p>
            <a:pPr lvl="1"/>
            <a:r>
              <a:rPr lang="en-US" dirty="0"/>
              <a:t>CN = *.google.com, </a:t>
            </a:r>
          </a:p>
          <a:p>
            <a:pPr lvl="1"/>
            <a:r>
              <a:rPr lang="en-US" dirty="0"/>
              <a:t>O = Google LLC, </a:t>
            </a:r>
          </a:p>
          <a:p>
            <a:pPr lvl="1"/>
            <a:r>
              <a:rPr lang="en-US" dirty="0"/>
              <a:t>L = Mountain View, </a:t>
            </a:r>
          </a:p>
          <a:p>
            <a:pPr lvl="1"/>
            <a:r>
              <a:rPr lang="en-US" dirty="0"/>
              <a:t>S = California, </a:t>
            </a:r>
          </a:p>
          <a:p>
            <a:pPr lvl="1"/>
            <a:r>
              <a:rPr lang="en-US" dirty="0"/>
              <a:t>C = US. </a:t>
            </a:r>
          </a:p>
          <a:p>
            <a:pPr lvl="2"/>
            <a:r>
              <a:rPr lang="en-US" dirty="0"/>
              <a:t>The O is organization, L is location, S is state, and C is country.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24</a:t>
            </a:fld>
            <a:endParaRPr lang="en-US" dirty="0"/>
          </a:p>
        </p:txBody>
      </p:sp>
    </p:spTree>
    <p:extLst>
      <p:ext uri="{BB962C8B-B14F-4D97-AF65-F5344CB8AC3E}">
        <p14:creationId xmlns:p14="http://schemas.microsoft.com/office/powerpoint/2010/main" val="39855591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Distinguished Name (DN)</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b="1" dirty="0"/>
              <a:t>Distinguished Name (DN) </a:t>
            </a:r>
            <a:r>
              <a:rPr lang="en-US" sz="2800" dirty="0"/>
              <a:t>is a term that describes the identifying information in a certificate and is part of the certificate itself. </a:t>
            </a:r>
          </a:p>
          <a:p>
            <a:endParaRPr lang="en-US" sz="2800" dirty="0"/>
          </a:p>
          <a:p>
            <a:r>
              <a:rPr lang="en-US" sz="2800" dirty="0"/>
              <a:t>A certificate contains DN information for both the owner or requestor of the certificate (called the Subject DN) and the CA that issues the certificate (called the Issuer DN).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25</a:t>
            </a:fld>
            <a:endParaRPr lang="en-US" dirty="0"/>
          </a:p>
        </p:txBody>
      </p:sp>
    </p:spTree>
    <p:extLst>
      <p:ext uri="{BB962C8B-B14F-4D97-AF65-F5344CB8AC3E}">
        <p14:creationId xmlns:p14="http://schemas.microsoft.com/office/powerpoint/2010/main" val="788427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Subject Alternative Name (SAN)</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b="1" dirty="0"/>
              <a:t>Subject Alternative Name (SAN) </a:t>
            </a:r>
            <a:r>
              <a:rPr lang="en-US" dirty="0"/>
              <a:t>is a field (extension) in a certificate that has several uses. </a:t>
            </a:r>
          </a:p>
          <a:p>
            <a:endParaRPr lang="en-US" dirty="0"/>
          </a:p>
          <a:p>
            <a:r>
              <a:rPr lang="en-US" dirty="0"/>
              <a:t>In certificates for machines, it can represent the FQDN of the machine. </a:t>
            </a:r>
          </a:p>
          <a:p>
            <a:endParaRPr lang="en-US" dirty="0"/>
          </a:p>
          <a:p>
            <a:r>
              <a:rPr lang="en-US" dirty="0"/>
              <a:t>For users, it can be the user principal name (UPN) or, in the case of an SSL certificate, it can indicate multiple domains across which the certificate is valid. </a:t>
            </a:r>
          </a:p>
          <a:p>
            <a:endParaRPr lang="en-US" dirty="0"/>
          </a:p>
          <a:p>
            <a:r>
              <a:rPr lang="en-US" dirty="0"/>
              <a:t>Figure 25-4 shows the multiple domains covered by the certificate in the box below the field details. </a:t>
            </a:r>
          </a:p>
          <a:p>
            <a:endParaRPr lang="en-US" dirty="0"/>
          </a:p>
          <a:p>
            <a:r>
              <a:rPr lang="en-US" dirty="0"/>
              <a:t>SAN is an extension that is used to a significant degree, as it has become a standard method used in a variety of circumstances.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26</a:t>
            </a:fld>
            <a:endParaRPr lang="en-US" dirty="0"/>
          </a:p>
        </p:txBody>
      </p:sp>
    </p:spTree>
    <p:extLst>
      <p:ext uri="{BB962C8B-B14F-4D97-AF65-F5344CB8AC3E}">
        <p14:creationId xmlns:p14="http://schemas.microsoft.com/office/powerpoint/2010/main" val="1348020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Subject Alternative Name (SAN)</a:t>
            </a:r>
            <a:endParaRPr lang="en-US" sz="40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27</a:t>
            </a:fld>
            <a:endParaRPr lang="en-US" dirty="0"/>
          </a:p>
        </p:txBody>
      </p:sp>
      <p:pic>
        <p:nvPicPr>
          <p:cNvPr id="6" name="Picture 5">
            <a:extLst>
              <a:ext uri="{FF2B5EF4-FFF2-40B4-BE49-F238E27FC236}">
                <a16:creationId xmlns:a16="http://schemas.microsoft.com/office/drawing/2014/main" id="{66A4DAD9-0A8F-4071-9EE5-238B3E3204AB}"/>
              </a:ext>
            </a:extLst>
          </p:cNvPr>
          <p:cNvPicPr>
            <a:picLocks noChangeAspect="1"/>
          </p:cNvPicPr>
          <p:nvPr/>
        </p:nvPicPr>
        <p:blipFill>
          <a:blip r:embed="rId2"/>
          <a:stretch>
            <a:fillRect/>
          </a:stretch>
        </p:blipFill>
        <p:spPr>
          <a:xfrm>
            <a:off x="2587580" y="1752600"/>
            <a:ext cx="3968840" cy="5017443"/>
          </a:xfrm>
          <a:prstGeom prst="rect">
            <a:avLst/>
          </a:prstGeom>
        </p:spPr>
      </p:pic>
    </p:spTree>
    <p:extLst>
      <p:ext uri="{BB962C8B-B14F-4D97-AF65-F5344CB8AC3E}">
        <p14:creationId xmlns:p14="http://schemas.microsoft.com/office/powerpoint/2010/main" val="10052624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Subject Alternative Name (SAN)</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lnSpcReduction="10000"/>
          </a:bodyPr>
          <a:lstStyle/>
          <a:p>
            <a:r>
              <a:rPr lang="en-US" b="1" dirty="0"/>
              <a:t>SAN</a:t>
            </a:r>
            <a:r>
              <a:rPr lang="en-US" dirty="0"/>
              <a:t> certificates allow you to secure a primary domain and then add additional domains to the Subject Alternative Name field of the certificate. </a:t>
            </a:r>
          </a:p>
          <a:p>
            <a:endParaRPr lang="en-US" dirty="0"/>
          </a:p>
          <a:p>
            <a:r>
              <a:rPr lang="en-US" dirty="0"/>
              <a:t>For example, you can secure all these domains with a single SAN certificate:</a:t>
            </a:r>
          </a:p>
          <a:p>
            <a:pPr lvl="1"/>
            <a:r>
              <a:rPr lang="en-US" dirty="0"/>
              <a:t>www.example.com</a:t>
            </a:r>
          </a:p>
          <a:p>
            <a:pPr lvl="1"/>
            <a:r>
              <a:rPr lang="en-US" dirty="0"/>
              <a:t>email.example.com</a:t>
            </a:r>
          </a:p>
          <a:p>
            <a:pPr lvl="1"/>
            <a:r>
              <a:rPr lang="en-US" dirty="0"/>
              <a:t>intranet.example.com</a:t>
            </a:r>
          </a:p>
          <a:p>
            <a:pPr lvl="1"/>
            <a:r>
              <a:rPr lang="en-US" dirty="0"/>
              <a:t>www.example.net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28</a:t>
            </a:fld>
            <a:endParaRPr lang="en-US" dirty="0"/>
          </a:p>
        </p:txBody>
      </p:sp>
    </p:spTree>
    <p:extLst>
      <p:ext uri="{BB962C8B-B14F-4D97-AF65-F5344CB8AC3E}">
        <p14:creationId xmlns:p14="http://schemas.microsoft.com/office/powerpoint/2010/main" val="5447554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Expiration</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dirty="0"/>
              <a:t>A certificate itself has a lifetime that can be different from the key pair’s lifetime. </a:t>
            </a:r>
          </a:p>
          <a:p>
            <a:endParaRPr lang="en-US" dirty="0"/>
          </a:p>
          <a:p>
            <a:r>
              <a:rPr lang="en-US" dirty="0"/>
              <a:t>The certificate’s lifetime is specified by the validity dates inserted into the digital certificate. </a:t>
            </a:r>
          </a:p>
          <a:p>
            <a:endParaRPr lang="en-US" dirty="0"/>
          </a:p>
          <a:p>
            <a:r>
              <a:rPr lang="en-US" dirty="0"/>
              <a:t>These are beginning and ending dates indicating the time period during which the certificate is valid. </a:t>
            </a:r>
          </a:p>
          <a:p>
            <a:endParaRPr lang="en-US" dirty="0"/>
          </a:p>
          <a:p>
            <a:r>
              <a:rPr lang="en-US" dirty="0"/>
              <a:t>The certificate cannot be used before the start date, and once the end date is met, the certificate is expired and a new certificate will need to be issued.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29</a:t>
            </a:fld>
            <a:endParaRPr lang="en-US" dirty="0"/>
          </a:p>
        </p:txBody>
      </p:sp>
    </p:spTree>
    <p:extLst>
      <p:ext uri="{BB962C8B-B14F-4D97-AF65-F5344CB8AC3E}">
        <p14:creationId xmlns:p14="http://schemas.microsoft.com/office/powerpoint/2010/main" val="779508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524000" y="274638"/>
            <a:ext cx="7162800" cy="1143000"/>
          </a:xfrm>
          <a:noFill/>
        </p:spPr>
        <p:txBody>
          <a:bodyPr>
            <a:normAutofit fontScale="90000"/>
          </a:bodyPr>
          <a:lstStyle/>
          <a:p>
            <a:pPr eaLnBrk="1" hangingPunct="1"/>
            <a:r>
              <a:rPr lang="en-US" b="1" dirty="0"/>
              <a:t>Chapter 25 (Domain 3.9)</a:t>
            </a:r>
            <a:br>
              <a:rPr lang="en-US" b="1" dirty="0"/>
            </a:br>
            <a:r>
              <a:rPr lang="en-US" b="1" dirty="0"/>
              <a:t>Learning Objectives</a:t>
            </a:r>
            <a:endParaRPr lang="en-US" dirty="0">
              <a:latin typeface="Arial" charset="0"/>
              <a:cs typeface="Arial" charset="0"/>
            </a:endParaRPr>
          </a:p>
        </p:txBody>
      </p:sp>
      <p:sp>
        <p:nvSpPr>
          <p:cNvPr id="4" name="Rectangle 3"/>
          <p:cNvSpPr>
            <a:spLocks noGrp="1" noChangeArrowheads="1"/>
          </p:cNvSpPr>
          <p:nvPr>
            <p:ph idx="1"/>
          </p:nvPr>
        </p:nvSpPr>
        <p:spPr>
          <a:xfrm>
            <a:off x="457200" y="1703833"/>
            <a:ext cx="8229600" cy="533400"/>
          </a:xfrm>
        </p:spPr>
        <p:txBody>
          <a:bodyPr>
            <a:normAutofit/>
          </a:bodyPr>
          <a:lstStyle/>
          <a:p>
            <a:r>
              <a:rPr lang="en-US" sz="2400" b="1" dirty="0"/>
              <a:t>Implement public key infrastructure.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a:t>
            </a:fld>
            <a:endParaRPr lang="en-US" dirty="0"/>
          </a:p>
        </p:txBody>
      </p:sp>
      <p:sp>
        <p:nvSpPr>
          <p:cNvPr id="2" name="Content Placeholder 5">
            <a:extLst>
              <a:ext uri="{FF2B5EF4-FFF2-40B4-BE49-F238E27FC236}">
                <a16:creationId xmlns:a16="http://schemas.microsoft.com/office/drawing/2014/main" id="{754FE7A1-E6FA-D9D9-5626-1FE545CAFA0A}"/>
              </a:ext>
            </a:extLst>
          </p:cNvPr>
          <p:cNvSpPr txBox="1">
            <a:spLocks/>
          </p:cNvSpPr>
          <p:nvPr/>
        </p:nvSpPr>
        <p:spPr bwMode="auto">
          <a:xfrm>
            <a:off x="914400" y="2237233"/>
            <a:ext cx="4038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55000" lnSpcReduction="20000"/>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Certificate formats</a:t>
            </a:r>
          </a:p>
          <a:p>
            <a:pPr lvl="1"/>
            <a:r>
              <a:rPr lang="en-US" dirty="0"/>
              <a:t>Distinguished Encoding Rules (DER)</a:t>
            </a:r>
          </a:p>
          <a:p>
            <a:pPr lvl="1"/>
            <a:r>
              <a:rPr lang="en-US" dirty="0"/>
              <a:t>Privacy Enhanced Mail (PEM)</a:t>
            </a:r>
          </a:p>
          <a:p>
            <a:pPr lvl="1"/>
            <a:r>
              <a:rPr lang="en-US" dirty="0"/>
              <a:t>Personal Information Exchange (PFX)</a:t>
            </a:r>
          </a:p>
          <a:p>
            <a:pPr lvl="1"/>
            <a:r>
              <a:rPr lang="en-US" dirty="0"/>
              <a:t>.cer</a:t>
            </a:r>
          </a:p>
          <a:p>
            <a:pPr lvl="1"/>
            <a:r>
              <a:rPr lang="en-US" dirty="0"/>
              <a:t>P12</a:t>
            </a:r>
          </a:p>
          <a:p>
            <a:pPr lvl="1"/>
            <a:r>
              <a:rPr lang="en-US" dirty="0"/>
              <a:t>P7B</a:t>
            </a:r>
          </a:p>
          <a:p>
            <a:r>
              <a:rPr lang="en-US" b="1" dirty="0"/>
              <a:t>Concepts</a:t>
            </a:r>
          </a:p>
          <a:p>
            <a:pPr lvl="1"/>
            <a:r>
              <a:rPr lang="en-US" dirty="0"/>
              <a:t>Online vs offline CA</a:t>
            </a:r>
          </a:p>
          <a:p>
            <a:pPr lvl="1"/>
            <a:r>
              <a:rPr lang="en-US" dirty="0"/>
              <a:t>Stapling</a:t>
            </a:r>
          </a:p>
          <a:p>
            <a:pPr lvl="1"/>
            <a:r>
              <a:rPr lang="en-US" dirty="0"/>
              <a:t>Pinning</a:t>
            </a:r>
          </a:p>
          <a:p>
            <a:pPr lvl="1"/>
            <a:r>
              <a:rPr lang="en-US" dirty="0"/>
              <a:t>Trust model</a:t>
            </a:r>
          </a:p>
          <a:p>
            <a:pPr lvl="1"/>
            <a:r>
              <a:rPr lang="en-US" dirty="0"/>
              <a:t>Key escrow</a:t>
            </a:r>
          </a:p>
          <a:p>
            <a:pPr lvl="1"/>
            <a:r>
              <a:rPr lang="en-US" dirty="0"/>
              <a:t>Certificate chaining</a:t>
            </a:r>
          </a:p>
          <a:p>
            <a:pPr lvl="1"/>
            <a:endParaRPr lang="en-US" dirty="0"/>
          </a:p>
          <a:p>
            <a:pPr lvl="1"/>
            <a:endParaRPr lang="en-US" dirty="0"/>
          </a:p>
          <a:p>
            <a:pPr lvl="1"/>
            <a:endParaRPr lang="en-US" dirty="0"/>
          </a:p>
        </p:txBody>
      </p:sp>
    </p:spTree>
    <p:extLst>
      <p:ext uri="{BB962C8B-B14F-4D97-AF65-F5344CB8AC3E}">
        <p14:creationId xmlns:p14="http://schemas.microsoft.com/office/powerpoint/2010/main" val="11435231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Types of Certificates</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lnSpcReduction="20000"/>
          </a:bodyPr>
          <a:lstStyle/>
          <a:p>
            <a:r>
              <a:rPr lang="en-US" sz="2000" dirty="0"/>
              <a:t>Four main types of certificates are used:</a:t>
            </a:r>
          </a:p>
          <a:p>
            <a:endParaRPr lang="en-US" sz="2000" i="1" dirty="0"/>
          </a:p>
          <a:p>
            <a:pPr lvl="1"/>
            <a:r>
              <a:rPr lang="en-US" sz="2000" b="1" i="1" dirty="0"/>
              <a:t>End-entity certificates</a:t>
            </a:r>
          </a:p>
          <a:p>
            <a:pPr lvl="2"/>
            <a:r>
              <a:rPr lang="en-US" sz="2000" dirty="0"/>
              <a:t>Issued by a CA to a specific subject, such as Joyce, the Accounting department, or a firewall</a:t>
            </a:r>
          </a:p>
          <a:p>
            <a:pPr lvl="1"/>
            <a:endParaRPr lang="en-US" sz="2000" i="1" dirty="0"/>
          </a:p>
          <a:p>
            <a:pPr lvl="1"/>
            <a:r>
              <a:rPr lang="en-US" sz="2000" b="1" i="1" dirty="0"/>
              <a:t>CA certificates</a:t>
            </a:r>
          </a:p>
          <a:p>
            <a:pPr lvl="2"/>
            <a:r>
              <a:rPr lang="en-US" sz="2000" dirty="0"/>
              <a:t>A CA certificate can be self-signed, in the case of a stand-alone or root CA, or it can be issued by a superior CA within a hierarchical model.</a:t>
            </a:r>
          </a:p>
          <a:p>
            <a:pPr lvl="1"/>
            <a:endParaRPr lang="en-US" sz="2000" i="1" dirty="0"/>
          </a:p>
          <a:p>
            <a:pPr lvl="1"/>
            <a:r>
              <a:rPr lang="en-US" sz="2000" b="1" i="1" dirty="0"/>
              <a:t>Cross-certification certificates</a:t>
            </a:r>
          </a:p>
          <a:p>
            <a:pPr lvl="2"/>
            <a:r>
              <a:rPr lang="en-US" sz="2000" dirty="0"/>
              <a:t>Cross-certification certificates, or cross-certificates, are used when independent CAs establish peer-to-peer trust relationships.</a:t>
            </a:r>
          </a:p>
          <a:p>
            <a:pPr lvl="1"/>
            <a:endParaRPr lang="en-US" sz="2000" i="1" dirty="0"/>
          </a:p>
          <a:p>
            <a:pPr lvl="1"/>
            <a:r>
              <a:rPr lang="en-US" sz="2000" b="1" i="1" dirty="0"/>
              <a:t>Policy certificates</a:t>
            </a:r>
          </a:p>
          <a:p>
            <a:pPr lvl="2"/>
            <a:r>
              <a:rPr lang="en-US" sz="2000" dirty="0"/>
              <a:t>A mechanism to provide centrally controlled policy information to PKI clients.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30</a:t>
            </a:fld>
            <a:endParaRPr lang="en-US" dirty="0"/>
          </a:p>
        </p:txBody>
      </p:sp>
    </p:spTree>
    <p:extLst>
      <p:ext uri="{BB962C8B-B14F-4D97-AF65-F5344CB8AC3E}">
        <p14:creationId xmlns:p14="http://schemas.microsoft.com/office/powerpoint/2010/main" val="4307034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Wildcard Certificates</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lnSpcReduction="20000"/>
          </a:bodyPr>
          <a:lstStyle/>
          <a:p>
            <a:r>
              <a:rPr lang="en-US" sz="2000" dirty="0"/>
              <a:t>Certificates can be issued to an entity such as example.com. </a:t>
            </a:r>
          </a:p>
          <a:p>
            <a:endParaRPr lang="en-US" sz="2000" dirty="0"/>
          </a:p>
          <a:p>
            <a:r>
              <a:rPr lang="en-US" sz="2000" dirty="0"/>
              <a:t>But what if there are multiple entities under example.com that need certificates? </a:t>
            </a:r>
          </a:p>
          <a:p>
            <a:endParaRPr lang="en-US" sz="2000" dirty="0"/>
          </a:p>
          <a:p>
            <a:r>
              <a:rPr lang="en-US" sz="2000" dirty="0"/>
              <a:t>There are two choices: issue distinct certificates for each specific address or use wildcard certificates. </a:t>
            </a:r>
          </a:p>
          <a:p>
            <a:endParaRPr lang="en-US" sz="2000" dirty="0"/>
          </a:p>
          <a:p>
            <a:r>
              <a:rPr lang="en-US" sz="2000" b="1" dirty="0"/>
              <a:t>Wildcard certificates </a:t>
            </a:r>
            <a:r>
              <a:rPr lang="en-US" sz="2000" dirty="0"/>
              <a:t>work exactly as one would expect. </a:t>
            </a:r>
          </a:p>
          <a:p>
            <a:endParaRPr lang="en-US" sz="2000" dirty="0"/>
          </a:p>
          <a:p>
            <a:r>
              <a:rPr lang="en-US" sz="2000" dirty="0"/>
              <a:t>A certificate issued for *.example.com would be valid for one.example.com as well as two.example.com.</a:t>
            </a:r>
          </a:p>
          <a:p>
            <a:endParaRPr lang="en-US" sz="2000" dirty="0"/>
          </a:p>
          <a:p>
            <a:r>
              <a:rPr lang="en-US" sz="2000" dirty="0"/>
              <a:t>Wildcard certificates include an asterisk and period before the domain name. </a:t>
            </a:r>
          </a:p>
          <a:p>
            <a:endParaRPr lang="en-US" sz="2000" dirty="0"/>
          </a:p>
          <a:p>
            <a:r>
              <a:rPr lang="en-US" sz="2000" dirty="0"/>
              <a:t>SSL certificates commonly extend encryption to subdomains through the use of wildcards.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31</a:t>
            </a:fld>
            <a:endParaRPr lang="en-US" dirty="0"/>
          </a:p>
        </p:txBody>
      </p:sp>
    </p:spTree>
    <p:extLst>
      <p:ext uri="{BB962C8B-B14F-4D97-AF65-F5344CB8AC3E}">
        <p14:creationId xmlns:p14="http://schemas.microsoft.com/office/powerpoint/2010/main" val="23977529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Subject Alternative Name</a:t>
            </a:r>
            <a:br>
              <a:rPr lang="en-US" sz="4000" b="1" dirty="0"/>
            </a:br>
            <a:r>
              <a:rPr lang="en-US" sz="4000" b="1" dirty="0"/>
              <a:t>(SAN)</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b="1" dirty="0"/>
              <a:t>Subject Alternative Name (SAN) </a:t>
            </a:r>
            <a:r>
              <a:rPr lang="en-US" dirty="0"/>
              <a:t>is a field (extension) in a certificate that has several uses. In certificates for machines, it can represent the fully qualified domain name (FQDN) of the machine; for users, it can be the user principal name (UPN).</a:t>
            </a:r>
          </a:p>
          <a:p>
            <a:endParaRPr lang="en-US" dirty="0"/>
          </a:p>
          <a:p>
            <a:r>
              <a:rPr lang="en-US" dirty="0"/>
              <a:t>In the case of an SSL certificate, it can indicate multiple domains across which the certificate is valid.</a:t>
            </a:r>
          </a:p>
          <a:p>
            <a:endParaRPr lang="en-US" dirty="0"/>
          </a:p>
          <a:p>
            <a:r>
              <a:rPr lang="en-US" dirty="0"/>
              <a:t>SAN is an extension that is used to a significant degree because it has become a standard method used in a variety of circumstances.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32</a:t>
            </a:fld>
            <a:endParaRPr lang="en-US" dirty="0"/>
          </a:p>
        </p:txBody>
      </p:sp>
    </p:spTree>
    <p:extLst>
      <p:ext uri="{BB962C8B-B14F-4D97-AF65-F5344CB8AC3E}">
        <p14:creationId xmlns:p14="http://schemas.microsoft.com/office/powerpoint/2010/main" val="35287198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Code-Signing Certificates</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92500" lnSpcReduction="20000"/>
          </a:bodyPr>
          <a:lstStyle/>
          <a:p>
            <a:r>
              <a:rPr lang="en-US" dirty="0"/>
              <a:t>Certificates can be designated for specific purposes, such as code signing. </a:t>
            </a:r>
          </a:p>
          <a:p>
            <a:endParaRPr lang="en-US" dirty="0"/>
          </a:p>
          <a:p>
            <a:r>
              <a:rPr lang="en-US" dirty="0"/>
              <a:t>This is to enable the flexibility of managing certificates for specific functions and to reduce the risk in the event of compromise. </a:t>
            </a:r>
          </a:p>
          <a:p>
            <a:endParaRPr lang="en-US" dirty="0"/>
          </a:p>
          <a:p>
            <a:r>
              <a:rPr lang="en-US" b="1" dirty="0"/>
              <a:t>Code-signing certificates </a:t>
            </a:r>
            <a:r>
              <a:rPr lang="en-US" dirty="0"/>
              <a:t>are designated as such in the certificate itself, and the application that uses the certificate adheres to this policy restriction to ensure proper certificate usage.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33</a:t>
            </a:fld>
            <a:endParaRPr lang="en-US" dirty="0"/>
          </a:p>
        </p:txBody>
      </p:sp>
    </p:spTree>
    <p:extLst>
      <p:ext uri="{BB962C8B-B14F-4D97-AF65-F5344CB8AC3E}">
        <p14:creationId xmlns:p14="http://schemas.microsoft.com/office/powerpoint/2010/main" val="32760396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Self-Signed Certificates</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lnSpcReduction="20000"/>
          </a:bodyPr>
          <a:lstStyle/>
          <a:p>
            <a:r>
              <a:rPr lang="en-US" dirty="0"/>
              <a:t>Certificates are signed by a higher-level CA, providing a root of trust. </a:t>
            </a:r>
          </a:p>
          <a:p>
            <a:endParaRPr lang="en-US" dirty="0"/>
          </a:p>
          <a:p>
            <a:r>
              <a:rPr lang="en-US" dirty="0"/>
              <a:t>As with all chains, there is a final node of trust: the </a:t>
            </a:r>
            <a:r>
              <a:rPr lang="en-US" i="1" dirty="0"/>
              <a:t>root node</a:t>
            </a:r>
            <a:r>
              <a:rPr lang="en-US" dirty="0"/>
              <a:t>.</a:t>
            </a:r>
          </a:p>
          <a:p>
            <a:endParaRPr lang="en-US" dirty="0"/>
          </a:p>
          <a:p>
            <a:r>
              <a:rPr lang="en-US" dirty="0"/>
              <a:t>Not all certificates have to have the same root node. </a:t>
            </a:r>
          </a:p>
          <a:p>
            <a:endParaRPr lang="en-US" dirty="0"/>
          </a:p>
          <a:p>
            <a:r>
              <a:rPr lang="en-US" dirty="0"/>
              <a:t>A company can create its own certificate chain for use inside the company, and thus it creates its own root node.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34</a:t>
            </a:fld>
            <a:endParaRPr lang="en-US" dirty="0"/>
          </a:p>
        </p:txBody>
      </p:sp>
    </p:spTree>
    <p:extLst>
      <p:ext uri="{BB962C8B-B14F-4D97-AF65-F5344CB8AC3E}">
        <p14:creationId xmlns:p14="http://schemas.microsoft.com/office/powerpoint/2010/main" val="41582818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Machine/Computer</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Certificates bind identities to keys and provide a means of authentication, which at times is needed for computers. </a:t>
            </a:r>
          </a:p>
          <a:p>
            <a:endParaRPr lang="en-US" dirty="0"/>
          </a:p>
          <a:p>
            <a:r>
              <a:rPr lang="en-US" dirty="0"/>
              <a:t>Active Directory Domain Services (AD DS) can keep track of machines in a system via machines identifying themselves using machine certificates, also known as computer certificates. </a:t>
            </a:r>
          </a:p>
          <a:p>
            <a:endParaRPr lang="en-US" dirty="0"/>
          </a:p>
          <a:p>
            <a:r>
              <a:rPr lang="en-US" dirty="0"/>
              <a:t>When a user logs in, the system can use either the machine certificate, identifying the machine, or the user certificate, identifying the user—whichever is appropriate for the desired operation. </a:t>
            </a:r>
          </a:p>
          <a:p>
            <a:endParaRPr lang="en-US" dirty="0"/>
          </a:p>
          <a:p>
            <a:r>
              <a:rPr lang="en-US" dirty="0"/>
              <a:t>This is an example of an end-entity certificate.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35</a:t>
            </a:fld>
            <a:endParaRPr lang="en-US" dirty="0"/>
          </a:p>
        </p:txBody>
      </p:sp>
    </p:spTree>
    <p:extLst>
      <p:ext uri="{BB962C8B-B14F-4D97-AF65-F5344CB8AC3E}">
        <p14:creationId xmlns:p14="http://schemas.microsoft.com/office/powerpoint/2010/main" val="88666273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E-mail</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a:bodyPr>
          <a:lstStyle/>
          <a:p>
            <a:r>
              <a:rPr lang="en-US" dirty="0"/>
              <a:t>Digital certificates can be used with e-mail systems for items such as digital signatures associated with e-mails. </a:t>
            </a:r>
          </a:p>
          <a:p>
            <a:endParaRPr lang="en-US" dirty="0"/>
          </a:p>
          <a:p>
            <a:r>
              <a:rPr lang="en-US" dirty="0"/>
              <a:t>Just as other specialized functions such as code signing have their own certificates, it is common for a separate e-mail certificate to be used for identity associated with e-mail. </a:t>
            </a:r>
          </a:p>
          <a:p>
            <a:endParaRPr lang="en-US" dirty="0"/>
          </a:p>
          <a:p>
            <a:r>
              <a:rPr lang="en-US" dirty="0"/>
              <a:t>This is an example of an end-entity certificate.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36</a:t>
            </a:fld>
            <a:endParaRPr lang="en-US" dirty="0"/>
          </a:p>
        </p:txBody>
      </p:sp>
    </p:spTree>
    <p:extLst>
      <p:ext uri="{BB962C8B-B14F-4D97-AF65-F5344CB8AC3E}">
        <p14:creationId xmlns:p14="http://schemas.microsoft.com/office/powerpoint/2010/main" val="15002872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User</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a:bodyPr>
          <a:lstStyle/>
          <a:p>
            <a:r>
              <a:rPr lang="en-US" dirty="0"/>
              <a:t>User certificates are just that—certificates that identify a user. </a:t>
            </a:r>
          </a:p>
          <a:p>
            <a:endParaRPr lang="en-US" dirty="0"/>
          </a:p>
          <a:p>
            <a:r>
              <a:rPr lang="en-US" dirty="0"/>
              <a:t>They are an example of an end-entity certificate.</a:t>
            </a:r>
          </a:p>
          <a:p>
            <a:endParaRPr lang="en-US" dirty="0"/>
          </a:p>
          <a:p>
            <a:r>
              <a:rPr lang="en-US" dirty="0"/>
              <a:t>User certificates are employed by users for encrypted file systems (EFS), e-mail, and client authentications, whereas computer certificates help computers to authenticate to the network.</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37</a:t>
            </a:fld>
            <a:endParaRPr lang="en-US" dirty="0"/>
          </a:p>
        </p:txBody>
      </p:sp>
    </p:spTree>
    <p:extLst>
      <p:ext uri="{BB962C8B-B14F-4D97-AF65-F5344CB8AC3E}">
        <p14:creationId xmlns:p14="http://schemas.microsoft.com/office/powerpoint/2010/main" val="95684990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Root</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A </a:t>
            </a:r>
            <a:r>
              <a:rPr lang="en-US" b="1" dirty="0"/>
              <a:t>root</a:t>
            </a:r>
            <a:r>
              <a:rPr lang="en-US" dirty="0"/>
              <a:t> certificate is a certificate that forms the initial basis of trust in a trust chain. </a:t>
            </a:r>
          </a:p>
          <a:p>
            <a:endParaRPr lang="en-US" dirty="0"/>
          </a:p>
          <a:p>
            <a:r>
              <a:rPr lang="en-US" dirty="0"/>
              <a:t>All certificates are signed by the CA that issues them, and CAs can be chained together in a trust structure. </a:t>
            </a:r>
          </a:p>
          <a:p>
            <a:endParaRPr lang="en-US" dirty="0"/>
          </a:p>
          <a:p>
            <a:r>
              <a:rPr lang="en-US" dirty="0"/>
              <a:t>Following the chain, one climbs the tree of trust until they find a self-signed certificate, indicating it is a root certificate.</a:t>
            </a:r>
          </a:p>
          <a:p>
            <a:endParaRPr lang="en-US" dirty="0"/>
          </a:p>
          <a:p>
            <a:r>
              <a:rPr lang="en-US" dirty="0"/>
              <a:t>What determines whether or not a system trusts a root certificate is whether or not the root certificate is in the system’s store of trusted certificates.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38</a:t>
            </a:fld>
            <a:endParaRPr lang="en-US" dirty="0"/>
          </a:p>
        </p:txBody>
      </p:sp>
    </p:spTree>
    <p:extLst>
      <p:ext uri="{BB962C8B-B14F-4D97-AF65-F5344CB8AC3E}">
        <p14:creationId xmlns:p14="http://schemas.microsoft.com/office/powerpoint/2010/main" val="5447008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Domain Validation</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sz="2400" b="1" i="1" dirty="0"/>
              <a:t>Domain validation </a:t>
            </a:r>
            <a:r>
              <a:rPr lang="en-US" sz="2400" dirty="0"/>
              <a:t>is a low-trust means of validation based on an applicant demonstrating control over a DNS domain. </a:t>
            </a:r>
          </a:p>
          <a:p>
            <a:endParaRPr lang="en-US" sz="2400" dirty="0"/>
          </a:p>
          <a:p>
            <a:r>
              <a:rPr lang="en-US" sz="2400" dirty="0"/>
              <a:t>Domain validation is typically used for TLS and has the advantage that it can be automated via checks against a DNS record. </a:t>
            </a:r>
          </a:p>
          <a:p>
            <a:endParaRPr lang="en-US" sz="2400" dirty="0"/>
          </a:p>
          <a:p>
            <a:r>
              <a:rPr lang="en-US" sz="2400" dirty="0"/>
              <a:t>A domain validation–based certificate, which is typically free, offers very little in assurance that the identity has not been spoofed because the applicant doesn’t need to directly interact with the issuer. </a:t>
            </a:r>
          </a:p>
          <a:p>
            <a:endParaRPr lang="en-US" sz="2400" dirty="0"/>
          </a:p>
          <a:p>
            <a:r>
              <a:rPr lang="en-US" sz="2400" dirty="0"/>
              <a:t>Domain validation scales well and can be automated with little to no real interaction between an applicant and the CA, but in return it offers little assurance. </a:t>
            </a:r>
          </a:p>
          <a:p>
            <a:endParaRPr lang="en-US" sz="2400" dirty="0"/>
          </a:p>
          <a:p>
            <a:r>
              <a:rPr lang="en-US" sz="2400" dirty="0"/>
              <a:t>Domain validation is indicated differently in different browsers, primarily to separate it from extended validation certificates, described next.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39</a:t>
            </a:fld>
            <a:endParaRPr lang="en-US" dirty="0"/>
          </a:p>
        </p:txBody>
      </p:sp>
    </p:spTree>
    <p:extLst>
      <p:ext uri="{BB962C8B-B14F-4D97-AF65-F5344CB8AC3E}">
        <p14:creationId xmlns:p14="http://schemas.microsoft.com/office/powerpoint/2010/main" val="15412589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Public Key Infrastructure </a:t>
            </a:r>
            <a:br>
              <a:rPr lang="en-US" sz="4000" b="1" dirty="0"/>
            </a:br>
            <a:r>
              <a:rPr lang="en-US" sz="4000" b="1" dirty="0"/>
              <a:t>(PKI)</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A </a:t>
            </a:r>
            <a:r>
              <a:rPr lang="en-US" b="1" dirty="0"/>
              <a:t>Public Key Infrastructure (PKI) </a:t>
            </a:r>
            <a:r>
              <a:rPr lang="en-US" dirty="0"/>
              <a:t>provides all the components necessary for different types of users and entities to be able to communicate securely and in a predictable manner. </a:t>
            </a:r>
          </a:p>
          <a:p>
            <a:endParaRPr lang="en-US" dirty="0"/>
          </a:p>
          <a:p>
            <a:r>
              <a:rPr lang="en-US" dirty="0"/>
              <a:t>A PKI is made up of hardware, applications, policies, services, programming interfaces, cryptographic algorithms, protocols, users, and utilities. </a:t>
            </a:r>
          </a:p>
          <a:p>
            <a:endParaRPr lang="en-US" dirty="0"/>
          </a:p>
          <a:p>
            <a:r>
              <a:rPr lang="en-US" dirty="0"/>
              <a:t>These components work together to allow communication to manage asymmetric keys facilitating the use of public key cryptography for digital signatures, data encryption, and integrity.</a:t>
            </a:r>
          </a:p>
          <a:p>
            <a:endParaRPr lang="en-US" dirty="0"/>
          </a:p>
          <a:p>
            <a:r>
              <a:rPr lang="en-US" dirty="0"/>
              <a:t>Helps prevent Man-in-the-Middle attacks.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a:t>
            </a:fld>
            <a:endParaRPr lang="en-US" dirty="0"/>
          </a:p>
        </p:txBody>
      </p:sp>
    </p:spTree>
    <p:extLst>
      <p:ext uri="{BB962C8B-B14F-4D97-AF65-F5344CB8AC3E}">
        <p14:creationId xmlns:p14="http://schemas.microsoft.com/office/powerpoint/2010/main" val="44598108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Extended Validation</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sz="2400" b="1" i="1" dirty="0"/>
              <a:t>Extended validation (EV) </a:t>
            </a:r>
            <a:r>
              <a:rPr lang="en-US" sz="2400" dirty="0"/>
              <a:t>certificates are used for HTTPS websites and software to provide a high level of assurance as to the originator’s identity. </a:t>
            </a:r>
          </a:p>
          <a:p>
            <a:endParaRPr lang="en-US" sz="2400" dirty="0"/>
          </a:p>
          <a:p>
            <a:r>
              <a:rPr lang="en-US" sz="2400" dirty="0"/>
              <a:t>EV certificates use the same methods of encryption to protect certificate integrity as do domain- and organization-validated certificates. </a:t>
            </a:r>
          </a:p>
          <a:p>
            <a:endParaRPr lang="en-US" sz="2400" dirty="0"/>
          </a:p>
          <a:p>
            <a:r>
              <a:rPr lang="en-US" sz="2400" dirty="0"/>
              <a:t>The difference in assurance comes from the processes used by a CA to validate an entity’s legal identity before issuance. </a:t>
            </a:r>
          </a:p>
          <a:p>
            <a:endParaRPr lang="en-US" sz="2400" dirty="0"/>
          </a:p>
          <a:p>
            <a:r>
              <a:rPr lang="en-US" sz="2400" dirty="0"/>
              <a:t>Because of the additional information used during the validation, EV certificates display the legal identity and other legal information as part of the certificate. </a:t>
            </a:r>
          </a:p>
          <a:p>
            <a:endParaRPr lang="en-US" sz="2400" dirty="0"/>
          </a:p>
          <a:p>
            <a:r>
              <a:rPr lang="en-US" sz="2400" dirty="0"/>
              <a:t>EV certificates support multiple domains, but do not support wildcards.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40</a:t>
            </a:fld>
            <a:endParaRPr lang="en-US" dirty="0"/>
          </a:p>
        </p:txBody>
      </p:sp>
    </p:spTree>
    <p:extLst>
      <p:ext uri="{BB962C8B-B14F-4D97-AF65-F5344CB8AC3E}">
        <p14:creationId xmlns:p14="http://schemas.microsoft.com/office/powerpoint/2010/main" val="38186936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Extended Validation</a:t>
            </a:r>
            <a:endParaRPr lang="en-US" sz="36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41</a:t>
            </a:fld>
            <a:endParaRPr lang="en-US" dirty="0"/>
          </a:p>
        </p:txBody>
      </p:sp>
      <p:pic>
        <p:nvPicPr>
          <p:cNvPr id="6" name="Picture 5">
            <a:extLst>
              <a:ext uri="{FF2B5EF4-FFF2-40B4-BE49-F238E27FC236}">
                <a16:creationId xmlns:a16="http://schemas.microsoft.com/office/drawing/2014/main" id="{C98FB2E8-9A40-49B6-855B-B48CF3D0C783}"/>
              </a:ext>
            </a:extLst>
          </p:cNvPr>
          <p:cNvPicPr>
            <a:picLocks noChangeAspect="1"/>
          </p:cNvPicPr>
          <p:nvPr/>
        </p:nvPicPr>
        <p:blipFill>
          <a:blip r:embed="rId2"/>
          <a:stretch>
            <a:fillRect/>
          </a:stretch>
        </p:blipFill>
        <p:spPr>
          <a:xfrm>
            <a:off x="767410" y="1905000"/>
            <a:ext cx="7919390" cy="4310246"/>
          </a:xfrm>
          <a:prstGeom prst="rect">
            <a:avLst/>
          </a:prstGeom>
        </p:spPr>
      </p:pic>
    </p:spTree>
    <p:extLst>
      <p:ext uri="{BB962C8B-B14F-4D97-AF65-F5344CB8AC3E}">
        <p14:creationId xmlns:p14="http://schemas.microsoft.com/office/powerpoint/2010/main" val="20948916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Certificate Formats</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62500" lnSpcReduction="20000"/>
          </a:bodyPr>
          <a:lstStyle/>
          <a:p>
            <a:r>
              <a:rPr lang="en-US" dirty="0"/>
              <a:t>Digital certificates are defined in RFC 5280: </a:t>
            </a:r>
            <a:r>
              <a:rPr lang="en-US" i="1" dirty="0"/>
              <a:t>Internet X.509 Public Key Infrastructure Certificate and Certificate Revocation List (CRL) Profile</a:t>
            </a:r>
            <a:r>
              <a:rPr lang="en-US" dirty="0"/>
              <a:t>. </a:t>
            </a:r>
          </a:p>
          <a:p>
            <a:endParaRPr lang="en-US" dirty="0"/>
          </a:p>
          <a:p>
            <a:r>
              <a:rPr lang="en-US" dirty="0"/>
              <a:t>This RFC describes the X.509 v3 digital certificate format in detail. </a:t>
            </a:r>
          </a:p>
          <a:p>
            <a:endParaRPr lang="en-US" dirty="0"/>
          </a:p>
          <a:p>
            <a:r>
              <a:rPr lang="en-US" dirty="0"/>
              <a:t>There are numerous ways to encode the information in a certificate before instantiation as a file, and the different methods result in different file extensions.</a:t>
            </a:r>
          </a:p>
          <a:p>
            <a:endParaRPr lang="en-US" dirty="0"/>
          </a:p>
          <a:p>
            <a:r>
              <a:rPr lang="en-US" dirty="0"/>
              <a:t>Common extensions include .der, .pem, .crt, .cer, .pfx, .p12, and .p7b. Although they all can contain certificate information, they are not all directly interchangeable. </a:t>
            </a:r>
          </a:p>
          <a:p>
            <a:endParaRPr lang="en-US" dirty="0"/>
          </a:p>
          <a:p>
            <a:r>
              <a:rPr lang="en-US" dirty="0"/>
              <a:t>While in certain cases some data can be interchanged, the best practice is to identify how your certificate is encoded and then label it correctly.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42</a:t>
            </a:fld>
            <a:endParaRPr lang="en-US" dirty="0"/>
          </a:p>
        </p:txBody>
      </p:sp>
    </p:spTree>
    <p:extLst>
      <p:ext uri="{BB962C8B-B14F-4D97-AF65-F5344CB8AC3E}">
        <p14:creationId xmlns:p14="http://schemas.microsoft.com/office/powerpoint/2010/main" val="38694225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KEY</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a:bodyPr>
          <a:lstStyle/>
          <a:p>
            <a:r>
              <a:rPr lang="en-US" dirty="0"/>
              <a:t>A KEY file, denoted by the file extension .key, can be used both for public and private PKCS#8 keys. </a:t>
            </a:r>
          </a:p>
          <a:p>
            <a:endParaRPr lang="en-US" dirty="0"/>
          </a:p>
          <a:p>
            <a:r>
              <a:rPr lang="en-US" dirty="0"/>
              <a:t>The keys may be encoded as binary DER or as ASCII PEM.</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43</a:t>
            </a:fld>
            <a:endParaRPr lang="en-US" dirty="0"/>
          </a:p>
        </p:txBody>
      </p:sp>
    </p:spTree>
    <p:extLst>
      <p:ext uri="{BB962C8B-B14F-4D97-AF65-F5344CB8AC3E}">
        <p14:creationId xmlns:p14="http://schemas.microsoft.com/office/powerpoint/2010/main" val="10208553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Distinguished Encoding Rules (DER)</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b="1" i="1" dirty="0"/>
              <a:t>Distinguished Encoding Rules (DER) </a:t>
            </a:r>
            <a:r>
              <a:rPr lang="en-US" dirty="0"/>
              <a:t>is one of the Abstract Syntax Notation One (ASN.1) encoding rules that can be used to encode any data object into a binary file. </a:t>
            </a:r>
          </a:p>
          <a:p>
            <a:endParaRPr lang="en-US" dirty="0"/>
          </a:p>
          <a:p>
            <a:r>
              <a:rPr lang="en-US" dirty="0"/>
              <a:t>With respect to certificates, the data associated with the certificate, a series of name-value pairs, needs to be converted to a consistent format for digital signing. </a:t>
            </a:r>
          </a:p>
          <a:p>
            <a:endParaRPr lang="en-US" dirty="0"/>
          </a:p>
          <a:p>
            <a:r>
              <a:rPr lang="en-US" dirty="0"/>
              <a:t>DER offers a consistent mechanism for this task. </a:t>
            </a:r>
          </a:p>
          <a:p>
            <a:endParaRPr lang="en-US" dirty="0"/>
          </a:p>
          <a:p>
            <a:r>
              <a:rPr lang="en-US" dirty="0"/>
              <a:t>A DER file (.der extension) contains binary data and can be used for a single certificate.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44</a:t>
            </a:fld>
            <a:endParaRPr lang="en-US" dirty="0"/>
          </a:p>
        </p:txBody>
      </p:sp>
    </p:spTree>
    <p:extLst>
      <p:ext uri="{BB962C8B-B14F-4D97-AF65-F5344CB8AC3E}">
        <p14:creationId xmlns:p14="http://schemas.microsoft.com/office/powerpoint/2010/main" val="23196705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Privacy-Enhanced Mail (PEM)</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62500" lnSpcReduction="20000"/>
          </a:bodyPr>
          <a:lstStyle/>
          <a:p>
            <a:r>
              <a:rPr lang="en-US" b="1" i="1" dirty="0"/>
              <a:t>Privacy-Enhanced Mail (PEM) </a:t>
            </a:r>
            <a:r>
              <a:rPr lang="en-US" dirty="0"/>
              <a:t>is the most common format used by certificate authorities when issuing certificates. </a:t>
            </a:r>
          </a:p>
          <a:p>
            <a:endParaRPr lang="en-US" dirty="0"/>
          </a:p>
          <a:p>
            <a:r>
              <a:rPr lang="en-US" dirty="0"/>
              <a:t>PEM comes from RFC 1422 and is a Base64-encoded ASCII file that begins with “-----BEGIN CERTIFICATE-----”, followed by the Base64 data, and ends with “-----END CERTIFICATE-----”. </a:t>
            </a:r>
          </a:p>
          <a:p>
            <a:endParaRPr lang="en-US" dirty="0"/>
          </a:p>
          <a:p>
            <a:r>
              <a:rPr lang="en-US" dirty="0"/>
              <a:t>A PEM file supports multiple digital certificates, including a certificate chain. </a:t>
            </a:r>
          </a:p>
          <a:p>
            <a:endParaRPr lang="en-US" dirty="0"/>
          </a:p>
          <a:p>
            <a:r>
              <a:rPr lang="en-US" dirty="0"/>
              <a:t>A PEM file can contain multiple entries, one after another, and can include both public and private keys. </a:t>
            </a:r>
          </a:p>
          <a:p>
            <a:endParaRPr lang="en-US" dirty="0"/>
          </a:p>
          <a:p>
            <a:r>
              <a:rPr lang="en-US" dirty="0"/>
              <a:t>Most platforms, however, such as web servers, expect the certificates and private keys to be in separate files.</a:t>
            </a:r>
          </a:p>
          <a:p>
            <a:endParaRPr lang="en-US" dirty="0"/>
          </a:p>
          <a:p>
            <a:r>
              <a:rPr lang="en-US" dirty="0"/>
              <a:t>The PEM format for certificate data is used in multiple file types, including .pem, .cer, .crt, and .key files.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45</a:t>
            </a:fld>
            <a:endParaRPr lang="en-US" dirty="0"/>
          </a:p>
        </p:txBody>
      </p:sp>
    </p:spTree>
    <p:extLst>
      <p:ext uri="{BB962C8B-B14F-4D97-AF65-F5344CB8AC3E}">
        <p14:creationId xmlns:p14="http://schemas.microsoft.com/office/powerpoint/2010/main" val="25364937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Personal Information Exchange (PFX)</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92500" lnSpcReduction="10000"/>
          </a:bodyPr>
          <a:lstStyle/>
          <a:p>
            <a:r>
              <a:rPr lang="en-US" dirty="0"/>
              <a:t>A PKCS#12 file is a portable file format with a .pfx extension. </a:t>
            </a:r>
          </a:p>
          <a:p>
            <a:endParaRPr lang="en-US" dirty="0"/>
          </a:p>
          <a:p>
            <a:r>
              <a:rPr lang="en-US" dirty="0"/>
              <a:t>It is a binary format for storing the server certificate, intermediate certificates, and the </a:t>
            </a:r>
            <a:r>
              <a:rPr lang="en-US" b="1" dirty="0"/>
              <a:t>private key </a:t>
            </a:r>
            <a:r>
              <a:rPr lang="en-US" dirty="0"/>
              <a:t>in one file. </a:t>
            </a:r>
          </a:p>
          <a:p>
            <a:endParaRPr lang="en-US" dirty="0"/>
          </a:p>
          <a:p>
            <a:r>
              <a:rPr lang="en-US" dirty="0"/>
              <a:t>Personal Information Exchange (PFX) files are typically used on Windows machines to import and export certificates and private keys.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46</a:t>
            </a:fld>
            <a:endParaRPr lang="en-US" dirty="0"/>
          </a:p>
        </p:txBody>
      </p:sp>
    </p:spTree>
    <p:extLst>
      <p:ext uri="{BB962C8B-B14F-4D97-AF65-F5344CB8AC3E}">
        <p14:creationId xmlns:p14="http://schemas.microsoft.com/office/powerpoint/2010/main" val="14687954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CER</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lnSpcReduction="10000"/>
          </a:bodyPr>
          <a:lstStyle/>
          <a:p>
            <a:r>
              <a:rPr lang="en-US" sz="2400" dirty="0"/>
              <a:t>The .cer file extension is used to denote an alternative form, from Microsoft, of CRT files. </a:t>
            </a:r>
          </a:p>
          <a:p>
            <a:endParaRPr lang="en-US" sz="2400" dirty="0"/>
          </a:p>
          <a:p>
            <a:r>
              <a:rPr lang="en-US" sz="2400" dirty="0"/>
              <a:t>The .cer/.crt extension is used for certificates and may be encoded as binary DER or as ASCII PEM. </a:t>
            </a:r>
          </a:p>
          <a:p>
            <a:endParaRPr lang="en-US" sz="2400" dirty="0"/>
          </a:p>
          <a:p>
            <a:r>
              <a:rPr lang="en-US" sz="2400" dirty="0"/>
              <a:t>The .cer and .crt extensions are nearly synonymous. </a:t>
            </a:r>
          </a:p>
          <a:p>
            <a:endParaRPr lang="en-US" sz="2400" dirty="0"/>
          </a:p>
          <a:p>
            <a:r>
              <a:rPr lang="en-US" sz="2400" dirty="0"/>
              <a:t>The .cer extension is most commonly associated with Microsoft Windows systems, whereas .crt is associated with UNIX systems.</a:t>
            </a:r>
          </a:p>
          <a:p>
            <a:endParaRPr lang="en-US" sz="2400" dirty="0"/>
          </a:p>
          <a:p>
            <a:r>
              <a:rPr lang="en-US" sz="2400" dirty="0"/>
              <a:t>The file extension .cer is an SSL certificate file format used by web servers to help verify the identity and security of the site in question.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47</a:t>
            </a:fld>
            <a:endParaRPr lang="en-US" dirty="0"/>
          </a:p>
        </p:txBody>
      </p:sp>
    </p:spTree>
    <p:extLst>
      <p:ext uri="{BB962C8B-B14F-4D97-AF65-F5344CB8AC3E}">
        <p14:creationId xmlns:p14="http://schemas.microsoft.com/office/powerpoint/2010/main" val="4690183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P12</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92500" lnSpcReduction="10000"/>
          </a:bodyPr>
          <a:lstStyle/>
          <a:p>
            <a:r>
              <a:rPr lang="en-US" b="1" dirty="0"/>
              <a:t>P12</a:t>
            </a:r>
            <a:r>
              <a:rPr lang="en-US" dirty="0"/>
              <a:t> is an alternative file extension for a PKCS#12 file format, a binary format for storing the server certificate, intermediate certificates, and the private key in one encrypted file. </a:t>
            </a:r>
          </a:p>
          <a:p>
            <a:endParaRPr lang="en-US" dirty="0"/>
          </a:p>
          <a:p>
            <a:r>
              <a:rPr lang="en-US" dirty="0"/>
              <a:t>These files usually have an extensions such as .pfx or .p12. </a:t>
            </a:r>
          </a:p>
          <a:p>
            <a:endParaRPr lang="en-US" dirty="0"/>
          </a:p>
          <a:p>
            <a:r>
              <a:rPr lang="en-US" dirty="0"/>
              <a:t>They are typically used on Windows machines to import and export certificates and private keys.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48</a:t>
            </a:fld>
            <a:endParaRPr lang="en-US" dirty="0"/>
          </a:p>
        </p:txBody>
      </p:sp>
    </p:spTree>
    <p:extLst>
      <p:ext uri="{BB962C8B-B14F-4D97-AF65-F5344CB8AC3E}">
        <p14:creationId xmlns:p14="http://schemas.microsoft.com/office/powerpoint/2010/main" val="1894702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P7B</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92500" lnSpcReduction="20000"/>
          </a:bodyPr>
          <a:lstStyle/>
          <a:p>
            <a:r>
              <a:rPr lang="en-US" dirty="0"/>
              <a:t>The </a:t>
            </a:r>
            <a:r>
              <a:rPr lang="en-US" b="1" dirty="0"/>
              <a:t>PKCS#7</a:t>
            </a:r>
            <a:r>
              <a:rPr lang="en-US" dirty="0"/>
              <a:t> or </a:t>
            </a:r>
            <a:r>
              <a:rPr lang="en-US" b="1" dirty="0"/>
              <a:t>P7B</a:t>
            </a:r>
            <a:r>
              <a:rPr lang="en-US" dirty="0"/>
              <a:t> format is stored in Base64 ASCII format and has a file extension of .p7b or .p7c. </a:t>
            </a:r>
          </a:p>
          <a:p>
            <a:endParaRPr lang="en-US" dirty="0"/>
          </a:p>
          <a:p>
            <a:r>
              <a:rPr lang="en-US" dirty="0"/>
              <a:t>A P7B file begins with “-----BEGIN PKCS7-----” and only contains certificates and chain certificates (intermediate CAs), not the private key. </a:t>
            </a:r>
          </a:p>
          <a:p>
            <a:endParaRPr lang="en-US" dirty="0"/>
          </a:p>
          <a:p>
            <a:r>
              <a:rPr lang="en-US" dirty="0"/>
              <a:t>The most common platforms that support P7B files are Microsoft Windows and Java Tomcat.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49</a:t>
            </a:fld>
            <a:endParaRPr lang="en-US" dirty="0"/>
          </a:p>
        </p:txBody>
      </p:sp>
    </p:spTree>
    <p:extLst>
      <p:ext uri="{BB962C8B-B14F-4D97-AF65-F5344CB8AC3E}">
        <p14:creationId xmlns:p14="http://schemas.microsoft.com/office/powerpoint/2010/main" val="3492648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Public Key Infrastructure </a:t>
            </a:r>
            <a:br>
              <a:rPr lang="en-US" sz="4000" b="1" dirty="0"/>
            </a:br>
            <a:r>
              <a:rPr lang="en-US" sz="4000" b="1" dirty="0"/>
              <a:t>(PKI)</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b="1" dirty="0"/>
              <a:t>Registration Authority (RA)</a:t>
            </a:r>
          </a:p>
          <a:p>
            <a:pPr lvl="1"/>
            <a:r>
              <a:rPr lang="en-US" dirty="0"/>
              <a:t>The RA will require proof of identity from the individual requesting a certificate and will validate this information. </a:t>
            </a:r>
          </a:p>
          <a:p>
            <a:pPr lvl="1"/>
            <a:endParaRPr lang="en-US" dirty="0"/>
          </a:p>
          <a:p>
            <a:pPr lvl="1"/>
            <a:r>
              <a:rPr lang="en-US" dirty="0"/>
              <a:t>The RA will then advise the CA to generate a certificate.</a:t>
            </a:r>
          </a:p>
          <a:p>
            <a:pPr lvl="1"/>
            <a:endParaRPr lang="en-US" dirty="0"/>
          </a:p>
          <a:p>
            <a:r>
              <a:rPr lang="en-US" b="1" dirty="0"/>
              <a:t>Certificate Authority (CA)</a:t>
            </a:r>
          </a:p>
          <a:p>
            <a:pPr lvl="1"/>
            <a:r>
              <a:rPr lang="en-US" dirty="0"/>
              <a:t>The CA will digitally sign the certificate using its private key.</a:t>
            </a:r>
          </a:p>
          <a:p>
            <a:pPr lvl="1"/>
            <a:endParaRPr lang="en-US" dirty="0"/>
          </a:p>
          <a:p>
            <a:pPr lvl="1"/>
            <a:r>
              <a:rPr lang="en-US" dirty="0"/>
              <a:t>The use of the private key assures the recipient that the certificate came from the CA.</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a:t>
            </a:fld>
            <a:endParaRPr lang="en-US" dirty="0"/>
          </a:p>
        </p:txBody>
      </p:sp>
    </p:spTree>
    <p:extLst>
      <p:ext uri="{BB962C8B-B14F-4D97-AF65-F5344CB8AC3E}">
        <p14:creationId xmlns:p14="http://schemas.microsoft.com/office/powerpoint/2010/main" val="26211136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Concepts</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PKI systems are composed of the items discussed in the first section, as well as methods of using and employing those items to achieve the desired functionality. </a:t>
            </a:r>
          </a:p>
          <a:p>
            <a:endParaRPr lang="en-US" dirty="0"/>
          </a:p>
          <a:p>
            <a:r>
              <a:rPr lang="en-US" dirty="0"/>
              <a:t>When you are employing a PKI-based solution, it is important to understand that the security of the solution is as dependent upon how the elements are employed as it is on how they are constructed. </a:t>
            </a:r>
          </a:p>
          <a:p>
            <a:endParaRPr lang="en-US" dirty="0"/>
          </a:p>
          <a:p>
            <a:r>
              <a:rPr lang="en-US" dirty="0"/>
              <a:t>This section describes several important operational elements, such as pinning, stapling, and certificate chaining, and it examines the various trust models.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50</a:t>
            </a:fld>
            <a:endParaRPr lang="en-US" dirty="0"/>
          </a:p>
        </p:txBody>
      </p:sp>
    </p:spTree>
    <p:extLst>
      <p:ext uri="{BB962C8B-B14F-4D97-AF65-F5344CB8AC3E}">
        <p14:creationId xmlns:p14="http://schemas.microsoft.com/office/powerpoint/2010/main" val="88048657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Online vs. Offline CA</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Certification servers must be online to provide certification services, so why would anyone have an offline server? </a:t>
            </a:r>
          </a:p>
          <a:p>
            <a:endParaRPr lang="en-US" dirty="0"/>
          </a:p>
          <a:p>
            <a:r>
              <a:rPr lang="en-US" dirty="0"/>
              <a:t>The primary reason is security. </a:t>
            </a:r>
          </a:p>
          <a:p>
            <a:endParaRPr lang="en-US" dirty="0"/>
          </a:p>
          <a:p>
            <a:r>
              <a:rPr lang="en-US" dirty="0"/>
              <a:t>If a given certificate authority is used only for periodic functions—for example, signing of specific certificates that are rarely reissued or signed—then keeping the server offline except when needed provides a significant level of security to the signing process. </a:t>
            </a:r>
          </a:p>
          <a:p>
            <a:endParaRPr lang="en-US" dirty="0"/>
          </a:p>
          <a:p>
            <a:r>
              <a:rPr lang="en-US" dirty="0"/>
              <a:t>Other CA requests, such as CRL and validation requests, can be moved to a validation authority approved by the CA.</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51</a:t>
            </a:fld>
            <a:endParaRPr lang="en-US" dirty="0"/>
          </a:p>
        </p:txBody>
      </p:sp>
    </p:spTree>
    <p:extLst>
      <p:ext uri="{BB962C8B-B14F-4D97-AF65-F5344CB8AC3E}">
        <p14:creationId xmlns:p14="http://schemas.microsoft.com/office/powerpoint/2010/main" val="122808314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Online vs. Offline CA</a:t>
            </a:r>
            <a:endParaRPr lang="en-US" sz="36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52</a:t>
            </a:fld>
            <a:endParaRPr lang="en-US" dirty="0"/>
          </a:p>
        </p:txBody>
      </p:sp>
      <p:pic>
        <p:nvPicPr>
          <p:cNvPr id="6" name="Picture 5">
            <a:extLst>
              <a:ext uri="{FF2B5EF4-FFF2-40B4-BE49-F238E27FC236}">
                <a16:creationId xmlns:a16="http://schemas.microsoft.com/office/drawing/2014/main" id="{66F22B75-5FC4-4C32-91FB-F5E119462C02}"/>
              </a:ext>
            </a:extLst>
          </p:cNvPr>
          <p:cNvPicPr>
            <a:picLocks noChangeAspect="1"/>
          </p:cNvPicPr>
          <p:nvPr/>
        </p:nvPicPr>
        <p:blipFill>
          <a:blip r:embed="rId2"/>
          <a:stretch>
            <a:fillRect/>
          </a:stretch>
        </p:blipFill>
        <p:spPr>
          <a:xfrm>
            <a:off x="2584552" y="1698363"/>
            <a:ext cx="3968648" cy="5007237"/>
          </a:xfrm>
          <a:prstGeom prst="rect">
            <a:avLst/>
          </a:prstGeom>
        </p:spPr>
      </p:pic>
    </p:spTree>
    <p:extLst>
      <p:ext uri="{BB962C8B-B14F-4D97-AF65-F5344CB8AC3E}">
        <p14:creationId xmlns:p14="http://schemas.microsoft.com/office/powerpoint/2010/main" val="152281973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OCSP Stapling</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20000"/>
          </a:bodyPr>
          <a:lstStyle/>
          <a:p>
            <a:r>
              <a:rPr lang="en-US" i="1" dirty="0"/>
              <a:t>Stapling</a:t>
            </a:r>
            <a:r>
              <a:rPr lang="en-US" dirty="0"/>
              <a:t> is the process of combining related items to reduce communication steps. </a:t>
            </a:r>
          </a:p>
          <a:p>
            <a:endParaRPr lang="en-US" dirty="0"/>
          </a:p>
          <a:p>
            <a:r>
              <a:rPr lang="en-US" dirty="0"/>
              <a:t>An example is when someone requests a certificate, stapling sends both the certificate and OCSP responder information in the same request to avoid the additional fetches the client would have to perform during path validations.</a:t>
            </a:r>
          </a:p>
          <a:p>
            <a:endParaRPr lang="en-US" dirty="0"/>
          </a:p>
          <a:p>
            <a:r>
              <a:rPr lang="en-US" dirty="0"/>
              <a:t>Certificate stapling is considered a more efficient way to handle certificate verification. It minimizes the burden on the CA.</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53</a:t>
            </a:fld>
            <a:endParaRPr lang="en-US" dirty="0"/>
          </a:p>
        </p:txBody>
      </p:sp>
    </p:spTree>
    <p:extLst>
      <p:ext uri="{BB962C8B-B14F-4D97-AF65-F5344CB8AC3E}">
        <p14:creationId xmlns:p14="http://schemas.microsoft.com/office/powerpoint/2010/main" val="320661998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OCSP Stapling</a:t>
            </a:r>
            <a:endParaRPr lang="en-US" sz="36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54</a:t>
            </a:fld>
            <a:endParaRPr lang="en-US" dirty="0"/>
          </a:p>
        </p:txBody>
      </p:sp>
      <p:pic>
        <p:nvPicPr>
          <p:cNvPr id="6" name="Picture 5">
            <a:extLst>
              <a:ext uri="{FF2B5EF4-FFF2-40B4-BE49-F238E27FC236}">
                <a16:creationId xmlns:a16="http://schemas.microsoft.com/office/drawing/2014/main" id="{54903A50-6D05-4184-A311-2D9E89FA86C4}"/>
              </a:ext>
            </a:extLst>
          </p:cNvPr>
          <p:cNvPicPr>
            <a:picLocks noChangeAspect="1"/>
          </p:cNvPicPr>
          <p:nvPr/>
        </p:nvPicPr>
        <p:blipFill>
          <a:blip r:embed="rId2"/>
          <a:stretch>
            <a:fillRect/>
          </a:stretch>
        </p:blipFill>
        <p:spPr>
          <a:xfrm>
            <a:off x="341009" y="2547834"/>
            <a:ext cx="8461981" cy="3395766"/>
          </a:xfrm>
          <a:prstGeom prst="rect">
            <a:avLst/>
          </a:prstGeom>
        </p:spPr>
      </p:pic>
    </p:spTree>
    <p:extLst>
      <p:ext uri="{BB962C8B-B14F-4D97-AF65-F5344CB8AC3E}">
        <p14:creationId xmlns:p14="http://schemas.microsoft.com/office/powerpoint/2010/main" val="69212653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Pinning</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When a certificate is presented for a host, either identifying the host or providing a public key, this information can be saved in an act called </a:t>
            </a:r>
            <a:r>
              <a:rPr lang="en-US" i="1" dirty="0"/>
              <a:t>pinning</a:t>
            </a:r>
            <a:r>
              <a:rPr lang="en-US" dirty="0"/>
              <a:t>, which is the process of associating a host with a previously provided X.509 certificate or public key.</a:t>
            </a:r>
          </a:p>
          <a:p>
            <a:endParaRPr lang="en-US" dirty="0"/>
          </a:p>
          <a:p>
            <a:r>
              <a:rPr lang="en-US" dirty="0"/>
              <a:t>This can be important for mobile applications that move between networks frequently and are much more likely to be associated with hostile networks where levels of trust are low, and risks of malicious data are high. </a:t>
            </a:r>
          </a:p>
          <a:p>
            <a:endParaRPr lang="en-US" dirty="0"/>
          </a:p>
          <a:p>
            <a:r>
              <a:rPr lang="en-US" dirty="0"/>
              <a:t>Pinning assists in security through the avoidance of the use of DNS and its inherent risks when on less-than-secure networks.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55</a:t>
            </a:fld>
            <a:endParaRPr lang="en-US" dirty="0"/>
          </a:p>
        </p:txBody>
      </p:sp>
    </p:spTree>
    <p:extLst>
      <p:ext uri="{BB962C8B-B14F-4D97-AF65-F5344CB8AC3E}">
        <p14:creationId xmlns:p14="http://schemas.microsoft.com/office/powerpoint/2010/main" val="270192363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Pinning</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The process of reusing a certificate or public key is called </a:t>
            </a:r>
            <a:r>
              <a:rPr lang="en-US" i="1" dirty="0"/>
              <a:t>key continuity</a:t>
            </a:r>
            <a:r>
              <a:rPr lang="en-US" dirty="0"/>
              <a:t>. </a:t>
            </a:r>
          </a:p>
          <a:p>
            <a:endParaRPr lang="en-US" dirty="0"/>
          </a:p>
          <a:p>
            <a:r>
              <a:rPr lang="en-US" dirty="0"/>
              <a:t>This provides protection from an attacker, assuming that the attacker was not in position to attack on the initial pinning. </a:t>
            </a:r>
          </a:p>
          <a:p>
            <a:endParaRPr lang="en-US" dirty="0"/>
          </a:p>
          <a:p>
            <a:r>
              <a:rPr lang="en-US" dirty="0"/>
              <a:t>If an attacker is able to intercept and taint the initial contact, then the pinning will preserve the attack. </a:t>
            </a:r>
          </a:p>
          <a:p>
            <a:endParaRPr lang="en-US" dirty="0"/>
          </a:p>
          <a:p>
            <a:r>
              <a:rPr lang="en-US" dirty="0"/>
              <a:t>You should pin any time you want to be relatively certain of the remote host’s identity, relying on your home network security, and you are likely to be operating at a later time in a hostile environment. </a:t>
            </a:r>
          </a:p>
          <a:p>
            <a:endParaRPr lang="en-US" dirty="0"/>
          </a:p>
          <a:p>
            <a:r>
              <a:rPr lang="en-US" dirty="0"/>
              <a:t>If you choose to pin, you have two options: pin the certificate or pin the public key.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56</a:t>
            </a:fld>
            <a:endParaRPr lang="en-US" dirty="0"/>
          </a:p>
        </p:txBody>
      </p:sp>
    </p:spTree>
    <p:extLst>
      <p:ext uri="{BB962C8B-B14F-4D97-AF65-F5344CB8AC3E}">
        <p14:creationId xmlns:p14="http://schemas.microsoft.com/office/powerpoint/2010/main" val="355839479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Trust Model</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20000"/>
          </a:bodyPr>
          <a:lstStyle/>
          <a:p>
            <a:r>
              <a:rPr lang="en-US" dirty="0"/>
              <a:t>A </a:t>
            </a:r>
            <a:r>
              <a:rPr lang="en-US" i="1" dirty="0"/>
              <a:t>trust model </a:t>
            </a:r>
            <a:r>
              <a:rPr lang="en-US" dirty="0"/>
              <a:t>is a construct of systems, personnel, applications, protocols, technologies, and policies that work together to provide a certain level of protection. </a:t>
            </a:r>
          </a:p>
          <a:p>
            <a:endParaRPr lang="en-US" dirty="0"/>
          </a:p>
          <a:p>
            <a:r>
              <a:rPr lang="en-US" dirty="0"/>
              <a:t>All of these components can work together seamlessly within the same trust domain because they are known to the other components within the domain and are trusted to some degree. </a:t>
            </a:r>
          </a:p>
          <a:p>
            <a:endParaRPr lang="en-US" dirty="0"/>
          </a:p>
          <a:p>
            <a:r>
              <a:rPr lang="en-US" dirty="0"/>
              <a:t>Different trust domains are usually managed by different groups of administrators, have different security policies, and restrict outsiders from privileged access.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57</a:t>
            </a:fld>
            <a:endParaRPr lang="en-US" dirty="0"/>
          </a:p>
        </p:txBody>
      </p:sp>
    </p:spTree>
    <p:extLst>
      <p:ext uri="{BB962C8B-B14F-4D97-AF65-F5344CB8AC3E}">
        <p14:creationId xmlns:p14="http://schemas.microsoft.com/office/powerpoint/2010/main" val="154735072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Trust Model</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10000"/>
          </a:bodyPr>
          <a:lstStyle/>
          <a:p>
            <a:r>
              <a:rPr lang="en-US" dirty="0"/>
              <a:t>Most trust domains (whether individual companies or departments) need to communicate with other, less-trusted domains. </a:t>
            </a:r>
          </a:p>
          <a:p>
            <a:endParaRPr lang="en-US" dirty="0"/>
          </a:p>
          <a:p>
            <a:r>
              <a:rPr lang="en-US" dirty="0"/>
              <a:t>The trick is to figure out how much two different domains should trust each other as well as how to implement and configure an infrastructure that would allow these two domains to communicate in a way that will not allow security compromises or breaches.</a:t>
            </a:r>
          </a:p>
          <a:p>
            <a:endParaRPr lang="en-US" dirty="0"/>
          </a:p>
          <a:p>
            <a:r>
              <a:rPr lang="en-US" dirty="0"/>
              <a:t>Third-party CAs provide trust.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58</a:t>
            </a:fld>
            <a:endParaRPr lang="en-US" dirty="0"/>
          </a:p>
        </p:txBody>
      </p:sp>
    </p:spTree>
    <p:extLst>
      <p:ext uri="{BB962C8B-B14F-4D97-AF65-F5344CB8AC3E}">
        <p14:creationId xmlns:p14="http://schemas.microsoft.com/office/powerpoint/2010/main" val="42310624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Trust Model</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20000"/>
          </a:bodyPr>
          <a:lstStyle/>
          <a:p>
            <a:r>
              <a:rPr lang="en-US" dirty="0"/>
              <a:t>When two companies need to communicate using their individual PKIs, or if two departments within the same company use different CAs, two separate trust domains are involved. </a:t>
            </a:r>
          </a:p>
          <a:p>
            <a:endParaRPr lang="en-US" dirty="0"/>
          </a:p>
          <a:p>
            <a:r>
              <a:rPr lang="en-US" dirty="0"/>
              <a:t>The users and devices from these different trust domains will need to communicate with each other, and they will need to exchange certificates and public keys. </a:t>
            </a:r>
          </a:p>
          <a:p>
            <a:endParaRPr lang="en-US" dirty="0"/>
          </a:p>
          <a:p>
            <a:r>
              <a:rPr lang="en-US" dirty="0"/>
              <a:t>This means that trust anchors need to be identified, and a communication channel must be constructed and maintained.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59</a:t>
            </a:fld>
            <a:endParaRPr lang="en-US" dirty="0"/>
          </a:p>
        </p:txBody>
      </p:sp>
    </p:spTree>
    <p:extLst>
      <p:ext uri="{BB962C8B-B14F-4D97-AF65-F5344CB8AC3E}">
        <p14:creationId xmlns:p14="http://schemas.microsoft.com/office/powerpoint/2010/main" val="1670606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Public Key Infrastructure </a:t>
            </a:r>
            <a:br>
              <a:rPr lang="en-US" sz="4000" b="1" dirty="0"/>
            </a:br>
            <a:r>
              <a:rPr lang="en-US" sz="4000" b="1" dirty="0"/>
              <a:t>(PKI)</a:t>
            </a:r>
            <a:endParaRPr lang="en-US" sz="40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A registration authority (RA) verifies digital certificate requests and forwards them to a certificate authority (CA). </a:t>
            </a:r>
          </a:p>
          <a:p>
            <a:endParaRPr lang="en-US" dirty="0"/>
          </a:p>
          <a:p>
            <a:r>
              <a:rPr lang="en-US" dirty="0"/>
              <a:t>The CA is a trusted organization that validates and issues digital certificates.</a:t>
            </a:r>
          </a:p>
          <a:p>
            <a:endParaRPr lang="en-US" dirty="0"/>
          </a:p>
          <a:p>
            <a:r>
              <a:rPr lang="en-US" dirty="0"/>
              <a:t>This is commonly referred to as a </a:t>
            </a:r>
            <a:r>
              <a:rPr lang="en-US" b="1" i="1" dirty="0"/>
              <a:t>third-party trust model</a:t>
            </a:r>
            <a:r>
              <a:rPr lang="en-US" dirty="0"/>
              <a:t>.</a:t>
            </a:r>
          </a:p>
          <a:p>
            <a:endParaRPr lang="en-US" dirty="0"/>
          </a:p>
          <a:p>
            <a:r>
              <a:rPr lang="en-US" dirty="0"/>
              <a:t>The environment that the infrastructure provides allows these higher-level applications to communicate with each other and gives them the underlying tools to carry out their tasks.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a:t>
            </a:fld>
            <a:endParaRPr lang="en-US" dirty="0"/>
          </a:p>
        </p:txBody>
      </p:sp>
    </p:spTree>
    <p:extLst>
      <p:ext uri="{BB962C8B-B14F-4D97-AF65-F5344CB8AC3E}">
        <p14:creationId xmlns:p14="http://schemas.microsoft.com/office/powerpoint/2010/main" val="125055127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Trust Model</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a:bodyPr>
          <a:lstStyle/>
          <a:p>
            <a:r>
              <a:rPr lang="en-US" dirty="0"/>
              <a:t>A trust relationship must be established between two issuing authorities (CAs). </a:t>
            </a:r>
          </a:p>
          <a:p>
            <a:r>
              <a:rPr lang="en-US" dirty="0"/>
              <a:t>This happens when one or both of the CAs issue a certificate for the other CA’s public key.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60</a:t>
            </a:fld>
            <a:endParaRPr lang="en-US" dirty="0"/>
          </a:p>
        </p:txBody>
      </p:sp>
      <p:pic>
        <p:nvPicPr>
          <p:cNvPr id="2" name="Picture 1">
            <a:extLst>
              <a:ext uri="{FF2B5EF4-FFF2-40B4-BE49-F238E27FC236}">
                <a16:creationId xmlns:a16="http://schemas.microsoft.com/office/drawing/2014/main" id="{5D7A9BCE-F1CA-4C32-B070-B70CAAFBA3EA}"/>
              </a:ext>
            </a:extLst>
          </p:cNvPr>
          <p:cNvPicPr>
            <a:picLocks noChangeAspect="1"/>
          </p:cNvPicPr>
          <p:nvPr/>
        </p:nvPicPr>
        <p:blipFill>
          <a:blip r:embed="rId2"/>
          <a:stretch>
            <a:fillRect/>
          </a:stretch>
        </p:blipFill>
        <p:spPr>
          <a:xfrm>
            <a:off x="1881910" y="3904174"/>
            <a:ext cx="5303980" cy="2834886"/>
          </a:xfrm>
          <a:prstGeom prst="rect">
            <a:avLst/>
          </a:prstGeom>
        </p:spPr>
      </p:pic>
    </p:spTree>
    <p:extLst>
      <p:ext uri="{BB962C8B-B14F-4D97-AF65-F5344CB8AC3E}">
        <p14:creationId xmlns:p14="http://schemas.microsoft.com/office/powerpoint/2010/main" val="386561426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Hierarchical Trust Model</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lnSpcReduction="10000"/>
          </a:bodyPr>
          <a:lstStyle/>
          <a:p>
            <a:r>
              <a:rPr lang="en-US" dirty="0"/>
              <a:t>Basic </a:t>
            </a:r>
            <a:r>
              <a:rPr lang="en-US" i="1" dirty="0"/>
              <a:t>hierarchical structure </a:t>
            </a:r>
            <a:r>
              <a:rPr lang="en-US" dirty="0"/>
              <a:t>that contains a root CA, an intermediate CA, leaf CAs, and end-entities.</a:t>
            </a:r>
          </a:p>
          <a:p>
            <a:endParaRPr lang="en-US" dirty="0"/>
          </a:p>
          <a:p>
            <a:r>
              <a:rPr lang="en-US" dirty="0"/>
              <a:t>The root CA is the ultimate trust anchor for all other entities in this infrastructure, and it generates certificates for the intermediate CAs, which in turn generate certificates for the leaf CAs, and the leaf CAs generate certificates for the end-entities.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61</a:t>
            </a:fld>
            <a:endParaRPr lang="en-US" dirty="0"/>
          </a:p>
        </p:txBody>
      </p:sp>
    </p:spTree>
    <p:extLst>
      <p:ext uri="{BB962C8B-B14F-4D97-AF65-F5344CB8AC3E}">
        <p14:creationId xmlns:p14="http://schemas.microsoft.com/office/powerpoint/2010/main" val="203133824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Hierarchical Trust Model</a:t>
            </a:r>
            <a:endParaRPr lang="en-US" sz="36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62</a:t>
            </a:fld>
            <a:endParaRPr lang="en-US" dirty="0"/>
          </a:p>
        </p:txBody>
      </p:sp>
      <p:pic>
        <p:nvPicPr>
          <p:cNvPr id="6" name="Picture 5">
            <a:extLst>
              <a:ext uri="{FF2B5EF4-FFF2-40B4-BE49-F238E27FC236}">
                <a16:creationId xmlns:a16="http://schemas.microsoft.com/office/drawing/2014/main" id="{763556D5-A0B6-406F-819C-779FA37E46A4}"/>
              </a:ext>
            </a:extLst>
          </p:cNvPr>
          <p:cNvPicPr>
            <a:picLocks noChangeAspect="1"/>
          </p:cNvPicPr>
          <p:nvPr/>
        </p:nvPicPr>
        <p:blipFill>
          <a:blip r:embed="rId2"/>
          <a:stretch>
            <a:fillRect/>
          </a:stretch>
        </p:blipFill>
        <p:spPr>
          <a:xfrm>
            <a:off x="2322381" y="1981200"/>
            <a:ext cx="4499238" cy="4267570"/>
          </a:xfrm>
          <a:prstGeom prst="rect">
            <a:avLst/>
          </a:prstGeom>
        </p:spPr>
      </p:pic>
    </p:spTree>
    <p:extLst>
      <p:ext uri="{BB962C8B-B14F-4D97-AF65-F5344CB8AC3E}">
        <p14:creationId xmlns:p14="http://schemas.microsoft.com/office/powerpoint/2010/main" val="139171292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Hierarchical Trust Model</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1981200"/>
          </a:xfrm>
        </p:spPr>
        <p:txBody>
          <a:bodyPr>
            <a:normAutofit fontScale="70000" lnSpcReduction="20000"/>
          </a:bodyPr>
          <a:lstStyle/>
          <a:p>
            <a:r>
              <a:rPr lang="en-US" b="1" dirty="0"/>
              <a:t>Walking the Certificate Path</a:t>
            </a:r>
          </a:p>
          <a:p>
            <a:pPr lvl="1"/>
            <a:r>
              <a:rPr lang="en-US" dirty="0"/>
              <a:t>When a user in one trust domain needs to communicate with another user in another trust domain, one user will need to validate the other’s certificate.</a:t>
            </a:r>
          </a:p>
          <a:p>
            <a:pPr lvl="1"/>
            <a:r>
              <a:rPr lang="en-US" dirty="0"/>
              <a:t>Each certificate for each CA, all the way up to a shared trusted anchor, also must be validated.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63</a:t>
            </a:fld>
            <a:endParaRPr lang="en-US" dirty="0"/>
          </a:p>
        </p:txBody>
      </p:sp>
      <p:pic>
        <p:nvPicPr>
          <p:cNvPr id="2" name="Picture 1">
            <a:extLst>
              <a:ext uri="{FF2B5EF4-FFF2-40B4-BE49-F238E27FC236}">
                <a16:creationId xmlns:a16="http://schemas.microsoft.com/office/drawing/2014/main" id="{E616C364-E27C-4BDB-B3A2-65EE47C4D921}"/>
              </a:ext>
            </a:extLst>
          </p:cNvPr>
          <p:cNvPicPr>
            <a:picLocks noChangeAspect="1"/>
          </p:cNvPicPr>
          <p:nvPr/>
        </p:nvPicPr>
        <p:blipFill>
          <a:blip r:embed="rId2"/>
          <a:stretch>
            <a:fillRect/>
          </a:stretch>
        </p:blipFill>
        <p:spPr>
          <a:xfrm>
            <a:off x="621449" y="3885975"/>
            <a:ext cx="7901101" cy="2591025"/>
          </a:xfrm>
          <a:prstGeom prst="rect">
            <a:avLst/>
          </a:prstGeom>
        </p:spPr>
      </p:pic>
    </p:spTree>
    <p:extLst>
      <p:ext uri="{BB962C8B-B14F-4D97-AF65-F5344CB8AC3E}">
        <p14:creationId xmlns:p14="http://schemas.microsoft.com/office/powerpoint/2010/main" val="149840716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Peer-to-Peer Trust Model</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10000"/>
          </a:bodyPr>
          <a:lstStyle/>
          <a:p>
            <a:r>
              <a:rPr lang="en-US" sz="2400" dirty="0"/>
              <a:t>In a </a:t>
            </a:r>
            <a:r>
              <a:rPr lang="en-US" sz="2400" i="1" dirty="0"/>
              <a:t>peer-to-peer trust model</a:t>
            </a:r>
            <a:r>
              <a:rPr lang="en-US" sz="2400" dirty="0"/>
              <a:t>, one CA is not subordinate to another CA, and no established trusted anchor between the CAs is involved. </a:t>
            </a:r>
          </a:p>
          <a:p>
            <a:endParaRPr lang="en-US" sz="2400" dirty="0"/>
          </a:p>
          <a:p>
            <a:r>
              <a:rPr lang="en-US" sz="2400" dirty="0"/>
              <a:t>The end-entities will look to their issuing CA as their trusted anchor, but the different CAs will not have a common anchor.</a:t>
            </a:r>
          </a:p>
          <a:p>
            <a:endParaRPr lang="en-US" sz="2400" dirty="0"/>
          </a:p>
          <a:p>
            <a:r>
              <a:rPr lang="en-US" sz="2400" dirty="0"/>
              <a:t>The two different CAs will certify the public key for each other, which creates a bidirectional trust. This is referred to as cross-certification since the CAs are not receiving their certificates and public keys from a superior CA, but instead are creating them for each other.</a:t>
            </a:r>
          </a:p>
          <a:p>
            <a:endParaRPr lang="en-US" sz="2400" dirty="0"/>
          </a:p>
          <a:p>
            <a:r>
              <a:rPr lang="en-US" sz="2400" dirty="0"/>
              <a:t>One of the main drawbacks to this model is scalability. </a:t>
            </a:r>
          </a:p>
          <a:p>
            <a:endParaRPr lang="en-US" sz="2400" dirty="0"/>
          </a:p>
          <a:p>
            <a:r>
              <a:rPr lang="en-US" sz="2400" dirty="0"/>
              <a:t>Each CA must certify every other CA that is participating, and a bidirectional trust path must be implemented.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64</a:t>
            </a:fld>
            <a:endParaRPr lang="en-US" dirty="0"/>
          </a:p>
        </p:txBody>
      </p:sp>
    </p:spTree>
    <p:extLst>
      <p:ext uri="{BB962C8B-B14F-4D97-AF65-F5344CB8AC3E}">
        <p14:creationId xmlns:p14="http://schemas.microsoft.com/office/powerpoint/2010/main" val="334264145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37670" y="274638"/>
            <a:ext cx="7277730" cy="1143000"/>
          </a:xfrm>
          <a:noFill/>
        </p:spPr>
        <p:txBody>
          <a:bodyPr>
            <a:normAutofit/>
          </a:bodyPr>
          <a:lstStyle/>
          <a:p>
            <a:pPr eaLnBrk="1" hangingPunct="1"/>
            <a:r>
              <a:rPr lang="en-US" sz="3600" b="1" dirty="0"/>
              <a:t>Peer-to-Peer Trust Model</a:t>
            </a:r>
            <a:endParaRPr lang="en-US" sz="36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65</a:t>
            </a:fld>
            <a:endParaRPr lang="en-US" dirty="0"/>
          </a:p>
        </p:txBody>
      </p:sp>
      <p:pic>
        <p:nvPicPr>
          <p:cNvPr id="6" name="Picture 5">
            <a:extLst>
              <a:ext uri="{FF2B5EF4-FFF2-40B4-BE49-F238E27FC236}">
                <a16:creationId xmlns:a16="http://schemas.microsoft.com/office/drawing/2014/main" id="{7DBB7DF8-9B2B-4BE1-A023-B44477B57D4B}"/>
              </a:ext>
            </a:extLst>
          </p:cNvPr>
          <p:cNvPicPr>
            <a:picLocks noChangeAspect="1"/>
          </p:cNvPicPr>
          <p:nvPr/>
        </p:nvPicPr>
        <p:blipFill>
          <a:blip r:embed="rId2"/>
          <a:stretch>
            <a:fillRect/>
          </a:stretch>
        </p:blipFill>
        <p:spPr>
          <a:xfrm>
            <a:off x="1085535" y="2057400"/>
            <a:ext cx="7277730" cy="4188262"/>
          </a:xfrm>
          <a:prstGeom prst="rect">
            <a:avLst/>
          </a:prstGeom>
        </p:spPr>
      </p:pic>
    </p:spTree>
    <p:extLst>
      <p:ext uri="{BB962C8B-B14F-4D97-AF65-F5344CB8AC3E}">
        <p14:creationId xmlns:p14="http://schemas.microsoft.com/office/powerpoint/2010/main" val="27113247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Cross Certification Model</a:t>
            </a:r>
            <a:endParaRPr lang="en-US" sz="36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66</a:t>
            </a:fld>
            <a:endParaRPr lang="en-US" dirty="0"/>
          </a:p>
        </p:txBody>
      </p:sp>
      <p:pic>
        <p:nvPicPr>
          <p:cNvPr id="2" name="Picture 1">
            <a:extLst>
              <a:ext uri="{FF2B5EF4-FFF2-40B4-BE49-F238E27FC236}">
                <a16:creationId xmlns:a16="http://schemas.microsoft.com/office/drawing/2014/main" id="{77524C3A-0866-45C1-B505-033529D75E8C}"/>
              </a:ext>
            </a:extLst>
          </p:cNvPr>
          <p:cNvPicPr>
            <a:picLocks noChangeAspect="1"/>
          </p:cNvPicPr>
          <p:nvPr/>
        </p:nvPicPr>
        <p:blipFill>
          <a:blip r:embed="rId2"/>
          <a:stretch>
            <a:fillRect/>
          </a:stretch>
        </p:blipFill>
        <p:spPr>
          <a:xfrm>
            <a:off x="2363635" y="1876225"/>
            <a:ext cx="4416730" cy="4724722"/>
          </a:xfrm>
          <a:prstGeom prst="rect">
            <a:avLst/>
          </a:prstGeom>
        </p:spPr>
      </p:pic>
    </p:spTree>
    <p:extLst>
      <p:ext uri="{BB962C8B-B14F-4D97-AF65-F5344CB8AC3E}">
        <p14:creationId xmlns:p14="http://schemas.microsoft.com/office/powerpoint/2010/main" val="34427845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 Hybrid Trust Model</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10000"/>
          </a:bodyPr>
          <a:lstStyle/>
          <a:p>
            <a:r>
              <a:rPr lang="en-US" dirty="0"/>
              <a:t>In a </a:t>
            </a:r>
            <a:r>
              <a:rPr lang="en-US" i="1" dirty="0"/>
              <a:t>hybrid trust model</a:t>
            </a:r>
            <a:r>
              <a:rPr lang="en-US" dirty="0"/>
              <a:t>, the two companies have their own internal hierarchical models and are connected through a peer-to-peer model using cross-certification.</a:t>
            </a:r>
          </a:p>
          <a:p>
            <a:endParaRPr lang="en-US" dirty="0"/>
          </a:p>
          <a:p>
            <a:r>
              <a:rPr lang="en-US" dirty="0"/>
              <a:t>Another option in this hybrid configuration is to implement a bridge CA.</a:t>
            </a:r>
          </a:p>
          <a:p>
            <a:endParaRPr lang="en-US" dirty="0"/>
          </a:p>
          <a:p>
            <a:r>
              <a:rPr lang="en-US" dirty="0"/>
              <a:t>The bridge CA is not considered a root or trust anchor, but merely the entity that generates and maintains the cross-certification for the connected environments.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67</a:t>
            </a:fld>
            <a:endParaRPr lang="en-US" dirty="0"/>
          </a:p>
        </p:txBody>
      </p:sp>
    </p:spTree>
    <p:extLst>
      <p:ext uri="{BB962C8B-B14F-4D97-AF65-F5344CB8AC3E}">
        <p14:creationId xmlns:p14="http://schemas.microsoft.com/office/powerpoint/2010/main" val="268709943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 Hybrid Trust Model</a:t>
            </a:r>
            <a:endParaRPr lang="en-US" sz="3600" b="1"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68</a:t>
            </a:fld>
            <a:endParaRPr lang="en-US" dirty="0"/>
          </a:p>
        </p:txBody>
      </p:sp>
      <p:pic>
        <p:nvPicPr>
          <p:cNvPr id="6" name="Picture 5">
            <a:extLst>
              <a:ext uri="{FF2B5EF4-FFF2-40B4-BE49-F238E27FC236}">
                <a16:creationId xmlns:a16="http://schemas.microsoft.com/office/drawing/2014/main" id="{4C271561-0DF6-4252-BD8C-3247132C4FA6}"/>
              </a:ext>
            </a:extLst>
          </p:cNvPr>
          <p:cNvPicPr>
            <a:picLocks noChangeAspect="1"/>
          </p:cNvPicPr>
          <p:nvPr/>
        </p:nvPicPr>
        <p:blipFill>
          <a:blip r:embed="rId2"/>
          <a:stretch>
            <a:fillRect/>
          </a:stretch>
        </p:blipFill>
        <p:spPr>
          <a:xfrm>
            <a:off x="1322550" y="2015152"/>
            <a:ext cx="6498899" cy="4352921"/>
          </a:xfrm>
          <a:prstGeom prst="rect">
            <a:avLst/>
          </a:prstGeom>
        </p:spPr>
      </p:pic>
    </p:spTree>
    <p:extLst>
      <p:ext uri="{BB962C8B-B14F-4D97-AF65-F5344CB8AC3E}">
        <p14:creationId xmlns:p14="http://schemas.microsoft.com/office/powerpoint/2010/main" val="368085106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Key Escrow</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i="1" dirty="0"/>
              <a:t>Key escrow </a:t>
            </a:r>
            <a:r>
              <a:rPr lang="en-US" dirty="0"/>
              <a:t>is a system by which your private key is kept both by you and by a third party.</a:t>
            </a:r>
          </a:p>
          <a:p>
            <a:endParaRPr lang="en-US" dirty="0"/>
          </a:p>
          <a:p>
            <a:r>
              <a:rPr lang="en-US" dirty="0"/>
              <a:t>Key escrow in this circumstance is a system by which your private key is kept both by you and by the government. </a:t>
            </a:r>
          </a:p>
          <a:p>
            <a:endParaRPr lang="en-US" dirty="0"/>
          </a:p>
          <a:p>
            <a:r>
              <a:rPr lang="en-US" dirty="0"/>
              <a:t>This allows people with a court order to retrieve your private key to gain access to anything encrypted with your public key. </a:t>
            </a:r>
          </a:p>
          <a:p>
            <a:endParaRPr lang="en-US" dirty="0"/>
          </a:p>
          <a:p>
            <a:r>
              <a:rPr lang="en-US" dirty="0"/>
              <a:t>The data is essentially encrypted by your key and the government key, giving the government access to your plaintext data.</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69</a:t>
            </a:fld>
            <a:endParaRPr lang="en-US" dirty="0"/>
          </a:p>
        </p:txBody>
      </p:sp>
    </p:spTree>
    <p:extLst>
      <p:ext uri="{BB962C8B-B14F-4D97-AF65-F5344CB8AC3E}">
        <p14:creationId xmlns:p14="http://schemas.microsoft.com/office/powerpoint/2010/main" val="1924319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Key Management</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The whole purpose for PKI is to provide the structure and components necessary for an organization to manage cryptographic keys that need to be shared between entities. </a:t>
            </a:r>
          </a:p>
          <a:p>
            <a:endParaRPr lang="en-US" dirty="0"/>
          </a:p>
          <a:p>
            <a:r>
              <a:rPr lang="en-US" dirty="0"/>
              <a:t>A digital key is just a digital number, simply data. </a:t>
            </a:r>
          </a:p>
          <a:p>
            <a:endParaRPr lang="en-US" dirty="0"/>
          </a:p>
          <a:p>
            <a:r>
              <a:rPr lang="en-US" dirty="0"/>
              <a:t>Metadata elements about the keys—who made them, what they are used for, how long they are valid, and a host of other questions—need to be stored with the key. </a:t>
            </a:r>
          </a:p>
          <a:p>
            <a:endParaRPr lang="en-US" dirty="0"/>
          </a:p>
          <a:p>
            <a:r>
              <a:rPr lang="en-US" dirty="0"/>
              <a:t>Digital certificate: a simple text file that contains vital information about a key.</a:t>
            </a:r>
          </a:p>
          <a:p>
            <a:endParaRPr lang="en-US" dirty="0"/>
          </a:p>
          <a:p>
            <a:r>
              <a:rPr lang="en-US" dirty="0"/>
              <a:t>Other important elements surrounding key management include policies on key protection, storage, key escrow, and key recovery.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7</a:t>
            </a:fld>
            <a:endParaRPr lang="en-US" dirty="0"/>
          </a:p>
        </p:txBody>
      </p:sp>
    </p:spTree>
    <p:extLst>
      <p:ext uri="{BB962C8B-B14F-4D97-AF65-F5344CB8AC3E}">
        <p14:creationId xmlns:p14="http://schemas.microsoft.com/office/powerpoint/2010/main" val="91736238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Key Escrow</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20000"/>
          </a:bodyPr>
          <a:lstStyle/>
          <a:p>
            <a:r>
              <a:rPr lang="en-US" dirty="0"/>
              <a:t>Key escrow is also used by corporate enterprises, as it provides a method of obtaining a key in the event that the key holder is not available. </a:t>
            </a:r>
          </a:p>
          <a:p>
            <a:endParaRPr lang="en-US" dirty="0"/>
          </a:p>
          <a:p>
            <a:r>
              <a:rPr lang="en-US" dirty="0"/>
              <a:t>There are also key recovery mechanisms to do this, and the corporate policies will determine the appropriate manner in which to safeguard keys across the enterprise.</a:t>
            </a:r>
          </a:p>
          <a:p>
            <a:endParaRPr lang="en-US" dirty="0"/>
          </a:p>
          <a:p>
            <a:r>
              <a:rPr lang="en-US" dirty="0"/>
              <a:t>Key escrow can solve many problems resulting from an inaccessible key, and the nature of cryptography makes the access of the data impossible without the key.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70</a:t>
            </a:fld>
            <a:endParaRPr lang="en-US" dirty="0"/>
          </a:p>
        </p:txBody>
      </p:sp>
    </p:spTree>
    <p:extLst>
      <p:ext uri="{BB962C8B-B14F-4D97-AF65-F5344CB8AC3E}">
        <p14:creationId xmlns:p14="http://schemas.microsoft.com/office/powerpoint/2010/main" val="391422831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Certificate Chaining</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20000"/>
          </a:bodyPr>
          <a:lstStyle/>
          <a:p>
            <a:r>
              <a:rPr lang="en-US" dirty="0"/>
              <a:t>Why trust the certificate? </a:t>
            </a:r>
          </a:p>
          <a:p>
            <a:endParaRPr lang="en-US" dirty="0"/>
          </a:p>
          <a:p>
            <a:r>
              <a:rPr lang="en-US" dirty="0"/>
              <a:t>The answer lies in the certificate chain, a chain of trust from one certificate to another, based on signing by an issuer, until the chain ends with a certificate that the user trusts. </a:t>
            </a:r>
          </a:p>
          <a:p>
            <a:endParaRPr lang="en-US" dirty="0"/>
          </a:p>
          <a:p>
            <a:r>
              <a:rPr lang="en-US" dirty="0"/>
              <a:t>This conveys the trust from the trusted certificate to the certificate that is being used.</a:t>
            </a:r>
          </a:p>
          <a:p>
            <a:endParaRPr lang="en-US" dirty="0"/>
          </a:p>
          <a:p>
            <a:r>
              <a:rPr lang="en-US" dirty="0"/>
              <a:t>The signatures of all certificates in the chain must be verified up to the root CA certificate.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71</a:t>
            </a:fld>
            <a:endParaRPr lang="en-US" dirty="0"/>
          </a:p>
        </p:txBody>
      </p:sp>
    </p:spTree>
    <p:extLst>
      <p:ext uri="{BB962C8B-B14F-4D97-AF65-F5344CB8AC3E}">
        <p14:creationId xmlns:p14="http://schemas.microsoft.com/office/powerpoint/2010/main" val="1496690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Certificate Authority (CA)</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10000"/>
          </a:bodyPr>
          <a:lstStyle/>
          <a:p>
            <a:r>
              <a:rPr lang="en-US" dirty="0"/>
              <a:t>The Certificate Authority (CA) is the trusted authority that certifies individuals’ identities and creates electronic documents indicating that individuals are who they say they are. </a:t>
            </a:r>
          </a:p>
          <a:p>
            <a:endParaRPr lang="en-US" dirty="0"/>
          </a:p>
          <a:p>
            <a:r>
              <a:rPr lang="en-US" dirty="0"/>
              <a:t>The electronic document is referred to as a digital certificate, and it establishes an association between the </a:t>
            </a:r>
            <a:r>
              <a:rPr lang="en-US" b="1" dirty="0"/>
              <a:t>subject’s identity and a public key. </a:t>
            </a:r>
          </a:p>
          <a:p>
            <a:endParaRPr lang="en-US" dirty="0"/>
          </a:p>
          <a:p>
            <a:r>
              <a:rPr lang="en-US" dirty="0"/>
              <a:t>The private key that is paired with the public key in the certificate is stored separately.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8</a:t>
            </a:fld>
            <a:endParaRPr lang="en-US" dirty="0"/>
          </a:p>
        </p:txBody>
      </p:sp>
    </p:spTree>
    <p:extLst>
      <p:ext uri="{BB962C8B-B14F-4D97-AF65-F5344CB8AC3E}">
        <p14:creationId xmlns:p14="http://schemas.microsoft.com/office/powerpoint/2010/main" val="1144133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Certificate Authority (CA)</a:t>
            </a:r>
            <a:endParaRPr lang="en-US" sz="3600" b="1"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lnSpcReduction="10000"/>
          </a:bodyPr>
          <a:lstStyle/>
          <a:p>
            <a:r>
              <a:rPr lang="en-US" dirty="0"/>
              <a:t>The CA is more than just a piece of software, however; it is actually made up of the software, hardware, procedures, policies, and people involved in validating individuals’ identities and generating the certificates. </a:t>
            </a:r>
          </a:p>
          <a:p>
            <a:endParaRPr lang="en-US" dirty="0"/>
          </a:p>
          <a:p>
            <a:r>
              <a:rPr lang="en-US" dirty="0"/>
              <a:t>This means that if one of these components is compromised, it can negatively affect the CA overall and can threaten the integrity of the certificates it produces.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9</a:t>
            </a:fld>
            <a:endParaRPr lang="en-US" dirty="0"/>
          </a:p>
        </p:txBody>
      </p:sp>
    </p:spTree>
    <p:extLst>
      <p:ext uri="{BB962C8B-B14F-4D97-AF65-F5344CB8AC3E}">
        <p14:creationId xmlns:p14="http://schemas.microsoft.com/office/powerpoint/2010/main" val="19970626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db2f98d1-a375-4e57-90a4-bf5b96f64ed3">
      <Terms xmlns="http://schemas.microsoft.com/office/infopath/2007/PartnerControls"/>
    </lcf76f155ced4ddcb4097134ff3c332f>
    <TaxCatchAll xmlns="c50467e4-2c06-4b72-b13b-ffd5a4dda326"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D289C11AA0AB44595EC353BBA768739" ma:contentTypeVersion="10" ma:contentTypeDescription="Create a new document." ma:contentTypeScope="" ma:versionID="d1c99731b95cc0e617e3398324fc2854">
  <xsd:schema xmlns:xsd="http://www.w3.org/2001/XMLSchema" xmlns:xs="http://www.w3.org/2001/XMLSchema" xmlns:p="http://schemas.microsoft.com/office/2006/metadata/properties" xmlns:ns2="c50467e4-2c06-4b72-b13b-ffd5a4dda326" xmlns:ns3="db2f98d1-a375-4e57-90a4-bf5b96f64ed3" targetNamespace="http://schemas.microsoft.com/office/2006/metadata/properties" ma:root="true" ma:fieldsID="8c1d73bc21da2064f814ae3196394a63" ns2:_="" ns3:_="">
    <xsd:import namespace="c50467e4-2c06-4b72-b13b-ffd5a4dda326"/>
    <xsd:import namespace="db2f98d1-a375-4e57-90a4-bf5b96f64ed3"/>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lcf76f155ced4ddcb4097134ff3c332f" minOccurs="0"/>
                <xsd:element ref="ns2:TaxCatchAll"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0467e4-2c06-4b72-b13b-ffd5a4dda326"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7cd0e2c5-efa8-4cfa-a88b-8e69209b900c}" ma:internalName="TaxCatchAll" ma:showField="CatchAllData" ma:web="c50467e4-2c06-4b72-b13b-ffd5a4dda326">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db2f98d1-a375-4e57-90a4-bf5b96f64ed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d45d3ac6-1551-48e8-8fc6-d83c23d0a2e4"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C0B0726-258C-4E57-8068-9599F33DF1FB}">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9DD1A344-B63D-4AE8-BA55-A1B9A7C57179}">
  <ds:schemaRefs>
    <ds:schemaRef ds:uri="http://schemas.microsoft.com/sharepoint/v3/contenttype/forms"/>
  </ds:schemaRefs>
</ds:datastoreItem>
</file>

<file path=customXml/itemProps3.xml><?xml version="1.0" encoding="utf-8"?>
<ds:datastoreItem xmlns:ds="http://schemas.openxmlformats.org/officeDocument/2006/customXml" ds:itemID="{898B7D39-94F8-4983-812F-DA28B69CBB79}"/>
</file>

<file path=docProps/app.xml><?xml version="1.0" encoding="utf-8"?>
<Properties xmlns="http://schemas.openxmlformats.org/officeDocument/2006/extended-properties" xmlns:vt="http://schemas.openxmlformats.org/officeDocument/2006/docPropsVTypes">
  <Template/>
  <TotalTime>8691</TotalTime>
  <Words>5346</Words>
  <Application>Microsoft Office PowerPoint</Application>
  <PresentationFormat>On-screen Show (4:3)</PresentationFormat>
  <Paragraphs>563</Paragraphs>
  <Slides>71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71</vt:i4>
      </vt:variant>
    </vt:vector>
  </HeadingPairs>
  <TitlesOfParts>
    <vt:vector size="76" baseType="lpstr">
      <vt:lpstr>Arial</vt:lpstr>
      <vt:lpstr>Calibri</vt:lpstr>
      <vt:lpstr>Tahoma</vt:lpstr>
      <vt:lpstr>Verdana</vt:lpstr>
      <vt:lpstr>Office Theme</vt:lpstr>
      <vt:lpstr>PowerPoint Presentation</vt:lpstr>
      <vt:lpstr>Chapter 25 (Domain 3.9) Learning Objectives</vt:lpstr>
      <vt:lpstr>Chapter 25 (Domain 3.9) Learning Objectives</vt:lpstr>
      <vt:lpstr>Public Key Infrastructure  (PKI)</vt:lpstr>
      <vt:lpstr>Public Key Infrastructure  (PKI)</vt:lpstr>
      <vt:lpstr>Public Key Infrastructure  (PKI)</vt:lpstr>
      <vt:lpstr>Key Management</vt:lpstr>
      <vt:lpstr>Certificate Authority (CA)</vt:lpstr>
      <vt:lpstr>Certificate Authority (CA)</vt:lpstr>
      <vt:lpstr>Certificate Authority (CA)</vt:lpstr>
      <vt:lpstr>Certificate Authority (CA)</vt:lpstr>
      <vt:lpstr>Intermediate CA</vt:lpstr>
      <vt:lpstr>CA Hierarchy</vt:lpstr>
      <vt:lpstr>Registration Authority (RA)</vt:lpstr>
      <vt:lpstr>Classes of certificates</vt:lpstr>
      <vt:lpstr>Certificate Revocation List (CRL)</vt:lpstr>
      <vt:lpstr>Certificate Revocation List (CRL)</vt:lpstr>
      <vt:lpstr>Certificate Revocation List (CRL)</vt:lpstr>
      <vt:lpstr>Certificate Revocation List (CRL)</vt:lpstr>
      <vt:lpstr>Certificate Attributes</vt:lpstr>
      <vt:lpstr>Certificate Attributes</vt:lpstr>
      <vt:lpstr>Online Certificate Status Protocol (OCSP)</vt:lpstr>
      <vt:lpstr>Certificate Signing Request (CSR)</vt:lpstr>
      <vt:lpstr>Common Name (CN)</vt:lpstr>
      <vt:lpstr>Distinguished Name (DN)</vt:lpstr>
      <vt:lpstr>Subject Alternative Name (SAN)</vt:lpstr>
      <vt:lpstr>Subject Alternative Name (SAN)</vt:lpstr>
      <vt:lpstr>Subject Alternative Name (SAN)</vt:lpstr>
      <vt:lpstr>Expiration</vt:lpstr>
      <vt:lpstr>Types of Certificates</vt:lpstr>
      <vt:lpstr>Wildcard Certificates</vt:lpstr>
      <vt:lpstr>Subject Alternative Name (SAN)</vt:lpstr>
      <vt:lpstr>Code-Signing Certificates</vt:lpstr>
      <vt:lpstr>Self-Signed Certificates</vt:lpstr>
      <vt:lpstr>Machine/Computer</vt:lpstr>
      <vt:lpstr>E-mail</vt:lpstr>
      <vt:lpstr>User</vt:lpstr>
      <vt:lpstr>Root</vt:lpstr>
      <vt:lpstr>Domain Validation</vt:lpstr>
      <vt:lpstr>Extended Validation</vt:lpstr>
      <vt:lpstr>Extended Validation</vt:lpstr>
      <vt:lpstr>Certificate Formats</vt:lpstr>
      <vt:lpstr>KEY</vt:lpstr>
      <vt:lpstr>Distinguished Encoding Rules (DER)</vt:lpstr>
      <vt:lpstr>Privacy-Enhanced Mail (PEM)</vt:lpstr>
      <vt:lpstr>Personal Information Exchange (PFX)</vt:lpstr>
      <vt:lpstr>CER</vt:lpstr>
      <vt:lpstr>P12</vt:lpstr>
      <vt:lpstr>P7B</vt:lpstr>
      <vt:lpstr>Concepts</vt:lpstr>
      <vt:lpstr>Online vs. Offline CA</vt:lpstr>
      <vt:lpstr>Online vs. Offline CA</vt:lpstr>
      <vt:lpstr>OCSP Stapling</vt:lpstr>
      <vt:lpstr>OCSP Stapling</vt:lpstr>
      <vt:lpstr>Pinning</vt:lpstr>
      <vt:lpstr>Pinning</vt:lpstr>
      <vt:lpstr>Trust Model</vt:lpstr>
      <vt:lpstr>Trust Model</vt:lpstr>
      <vt:lpstr>Trust Model</vt:lpstr>
      <vt:lpstr>Trust Model</vt:lpstr>
      <vt:lpstr>Hierarchical Trust Model</vt:lpstr>
      <vt:lpstr>Hierarchical Trust Model</vt:lpstr>
      <vt:lpstr>Hierarchical Trust Model</vt:lpstr>
      <vt:lpstr>Peer-to-Peer Trust Model</vt:lpstr>
      <vt:lpstr>Peer-to-Peer Trust Model</vt:lpstr>
      <vt:lpstr>Cross Certification Model</vt:lpstr>
      <vt:lpstr> Hybrid Trust Model</vt:lpstr>
      <vt:lpstr> Hybrid Trust Model</vt:lpstr>
      <vt:lpstr>Key Escrow</vt:lpstr>
      <vt:lpstr>Key Escrow</vt:lpstr>
      <vt:lpstr>Certificate Chaining</vt:lpstr>
    </vt:vector>
  </TitlesOfParts>
  <Company>MCCES BN Bravo Co DTS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Equipment Setup and Description</dc:title>
  <dc:subject>GBS(TGRS)</dc:subject>
  <dc:creator>Jimmie.Binford</dc:creator>
  <cp:keywords>GBS, RBM, Satellite</cp:keywords>
  <dc:description>This is a working presentation that can be updated readily to keep in tune with updates done to the Lesson Plan for GB.01.01 GBS Equipment Description and Setup.</dc:description>
  <cp:lastModifiedBy>Ken Hunnicutt</cp:lastModifiedBy>
  <cp:revision>289</cp:revision>
  <dcterms:created xsi:type="dcterms:W3CDTF">2007-03-12T15:36:22Z</dcterms:created>
  <dcterms:modified xsi:type="dcterms:W3CDTF">2022-09-19T17:45:59Z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TC100690451033</vt:lpwstr>
  </property>
  <property fmtid="{D5CDD505-2E9C-101B-9397-08002B2CF9AE}" pid="3" name="ContentTypeId">
    <vt:lpwstr>0x0101006D289C11AA0AB44595EC353BBA768739</vt:lpwstr>
  </property>
</Properties>
</file>

<file path=docProps/thumbnail.jpeg>
</file>